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84" r:id="rId2"/>
    <p:sldId id="285" r:id="rId3"/>
    <p:sldId id="329" r:id="rId4"/>
    <p:sldId id="332" r:id="rId5"/>
    <p:sldId id="333" r:id="rId6"/>
    <p:sldId id="345" r:id="rId7"/>
    <p:sldId id="335" r:id="rId8"/>
    <p:sldId id="258" r:id="rId9"/>
    <p:sldId id="260" r:id="rId10"/>
    <p:sldId id="263" r:id="rId11"/>
    <p:sldId id="264" r:id="rId12"/>
    <p:sldId id="266" r:id="rId13"/>
    <p:sldId id="268" r:id="rId14"/>
    <p:sldId id="269" r:id="rId15"/>
    <p:sldId id="270" r:id="rId16"/>
    <p:sldId id="275" r:id="rId17"/>
    <p:sldId id="318" r:id="rId18"/>
    <p:sldId id="277" r:id="rId19"/>
    <p:sldId id="279" r:id="rId20"/>
    <p:sldId id="341" r:id="rId21"/>
    <p:sldId id="287" r:id="rId22"/>
    <p:sldId id="288" r:id="rId23"/>
    <p:sldId id="289" r:id="rId24"/>
    <p:sldId id="290" r:id="rId25"/>
    <p:sldId id="291" r:id="rId26"/>
    <p:sldId id="292" r:id="rId27"/>
    <p:sldId id="293" r:id="rId28"/>
    <p:sldId id="294" r:id="rId29"/>
    <p:sldId id="295" r:id="rId30"/>
    <p:sldId id="336" r:id="rId31"/>
    <p:sldId id="296" r:id="rId32"/>
    <p:sldId id="343" r:id="rId33"/>
    <p:sldId id="347" r:id="rId34"/>
    <p:sldId id="305" r:id="rId35"/>
    <p:sldId id="306" r:id="rId36"/>
    <p:sldId id="307" r:id="rId37"/>
    <p:sldId id="309" r:id="rId38"/>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86301" autoAdjust="0"/>
  </p:normalViewPr>
  <p:slideViewPr>
    <p:cSldViewPr snapToGrid="0">
      <p:cViewPr varScale="1">
        <p:scale>
          <a:sx n="70" d="100"/>
          <a:sy n="70" d="100"/>
        </p:scale>
        <p:origin x="114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1DF21E-69DB-4ED0-ADF1-CF8CC11A65DB}" type="datetimeFigureOut">
              <a:rPr lang="es-ES_tradnl" smtClean="0"/>
              <a:t>07/02/2024</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1D739-CA77-4C4A-8F3C-B1F77830701E}" type="slidenum">
              <a:rPr lang="es-ES_tradnl" smtClean="0"/>
              <a:t>‹Nº›</a:t>
            </a:fld>
            <a:endParaRPr lang="es-ES_tradnl"/>
          </a:p>
        </p:txBody>
      </p:sp>
    </p:spTree>
    <p:extLst>
      <p:ext uri="{BB962C8B-B14F-4D97-AF65-F5344CB8AC3E}">
        <p14:creationId xmlns:p14="http://schemas.microsoft.com/office/powerpoint/2010/main" val="68733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70674A26-204E-4450-97B8-5200D987FDCE}" type="slidenum">
              <a:rPr lang="es-ES" smtClean="0"/>
              <a:pPr/>
              <a:t>1</a:t>
            </a:fld>
            <a:endParaRPr lang="es-ES" dirty="0"/>
          </a:p>
        </p:txBody>
      </p:sp>
    </p:spTree>
    <p:extLst>
      <p:ext uri="{BB962C8B-B14F-4D97-AF65-F5344CB8AC3E}">
        <p14:creationId xmlns:p14="http://schemas.microsoft.com/office/powerpoint/2010/main" val="3641447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70674A26-204E-4450-97B8-5200D987FDCE}" type="slidenum">
              <a:rPr lang="es-ES" smtClean="0"/>
              <a:pPr/>
              <a:t>37</a:t>
            </a:fld>
            <a:endParaRPr lang="es-ES" dirty="0"/>
          </a:p>
        </p:txBody>
      </p:sp>
    </p:spTree>
    <p:extLst>
      <p:ext uri="{BB962C8B-B14F-4D97-AF65-F5344CB8AC3E}">
        <p14:creationId xmlns:p14="http://schemas.microsoft.com/office/powerpoint/2010/main" val="1941620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70674A26-204E-4450-97B8-5200D987FDCE}" type="slidenum">
              <a:rPr lang="es-ES" smtClean="0"/>
              <a:pPr/>
              <a:t>2</a:t>
            </a:fld>
            <a:endParaRPr lang="es-ES" dirty="0"/>
          </a:p>
        </p:txBody>
      </p:sp>
    </p:spTree>
    <p:extLst>
      <p:ext uri="{BB962C8B-B14F-4D97-AF65-F5344CB8AC3E}">
        <p14:creationId xmlns:p14="http://schemas.microsoft.com/office/powerpoint/2010/main" val="1365378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60855641-0F00-445F-BD16-5DB628B23F80}" type="slidenum">
              <a:rPr lang="es-ES" smtClean="0"/>
              <a:pPr/>
              <a:t>9</a:t>
            </a:fld>
            <a:endParaRPr lang="es-ES" dirty="0"/>
          </a:p>
        </p:txBody>
      </p:sp>
    </p:spTree>
    <p:extLst>
      <p:ext uri="{BB962C8B-B14F-4D97-AF65-F5344CB8AC3E}">
        <p14:creationId xmlns:p14="http://schemas.microsoft.com/office/powerpoint/2010/main" val="3388447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228600" indent="-228600">
              <a:buAutoNum type="arabicPeriod"/>
            </a:pPr>
            <a:r>
              <a:rPr lang="es-ES" dirty="0"/>
              <a:t>Ya pocos</a:t>
            </a:r>
          </a:p>
          <a:p>
            <a:pPr fontAlgn="base" hangingPunct="0"/>
            <a:r>
              <a:rPr lang="es-ES" dirty="0"/>
              <a:t>Fallecimiento,</a:t>
            </a:r>
            <a:r>
              <a:rPr lang="es-ES" baseline="0" dirty="0"/>
              <a:t> incapacidad laboral larga duración, problemas tramitación que no sean responsabilidad del agricultor (</a:t>
            </a:r>
            <a:r>
              <a:rPr lang="es-ES_tradnl" sz="1200" kern="1200" dirty="0">
                <a:solidFill>
                  <a:schemeClr val="tx1"/>
                </a:solidFill>
                <a:latin typeface="+mn-lt"/>
                <a:ea typeface="+mn-ea"/>
                <a:cs typeface="+mn-cs"/>
              </a:rPr>
              <a:t>se acreditará mediante la presentación de una certificación de la entidad colaboradora que haya cometido el error, asumiendo ésta la responsabilidad de la falta de tramitación de la solicitud y la documentación que demuestre que el agricultor ha sido compensado por el seguro de responsabilidad correspondiente.)</a:t>
            </a:r>
            <a:endParaRPr lang="es-ES"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60855641-0F00-445F-BD16-5DB628B23F80}" type="slidenum">
              <a:rPr lang="es-ES" smtClean="0"/>
              <a:pPr/>
              <a:t>12</a:t>
            </a:fld>
            <a:endParaRPr lang="es-ES" dirty="0"/>
          </a:p>
        </p:txBody>
      </p:sp>
    </p:spTree>
    <p:extLst>
      <p:ext uri="{BB962C8B-B14F-4D97-AF65-F5344CB8AC3E}">
        <p14:creationId xmlns:p14="http://schemas.microsoft.com/office/powerpoint/2010/main" val="2208056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a:t>Encadenados</a:t>
            </a:r>
            <a:r>
              <a:rPr lang="es-ES_tradnl" baseline="0" dirty="0"/>
              <a:t> con HA, HE, AA, V4D</a:t>
            </a:r>
          </a:p>
          <a:p>
            <a:r>
              <a:rPr lang="es-ES_tradnl" baseline="0" dirty="0"/>
              <a:t>ACTIVOS excepto he que puede encadenar con v4a o v4d y tripartito</a:t>
            </a:r>
          </a:p>
          <a:p>
            <a:endParaRPr lang="es-ES_tradnl" baseline="0" dirty="0"/>
          </a:p>
          <a:p>
            <a:endParaRPr lang="es-ES_tradnl" baseline="0" dirty="0"/>
          </a:p>
          <a:p>
            <a:endParaRPr lang="es-ES" dirty="0"/>
          </a:p>
        </p:txBody>
      </p:sp>
      <p:sp>
        <p:nvSpPr>
          <p:cNvPr id="4" name="Marcador de número de diapositiva 3"/>
          <p:cNvSpPr>
            <a:spLocks noGrp="1"/>
          </p:cNvSpPr>
          <p:nvPr>
            <p:ph type="sldNum" sz="quarter" idx="10"/>
          </p:nvPr>
        </p:nvSpPr>
        <p:spPr/>
        <p:txBody>
          <a:bodyPr/>
          <a:lstStyle/>
          <a:p>
            <a:fld id="{70674A26-204E-4450-97B8-5200D987FDCE}" type="slidenum">
              <a:rPr lang="es-ES" smtClean="0">
                <a:solidFill>
                  <a:prstClr val="black"/>
                </a:solidFill>
              </a:rPr>
              <a:pPr/>
              <a:t>26</a:t>
            </a:fld>
            <a:endParaRPr lang="es-ES" dirty="0">
              <a:solidFill>
                <a:prstClr val="black"/>
              </a:solidFill>
            </a:endParaRPr>
          </a:p>
        </p:txBody>
      </p:sp>
    </p:spTree>
    <p:extLst>
      <p:ext uri="{BB962C8B-B14F-4D97-AF65-F5344CB8AC3E}">
        <p14:creationId xmlns:p14="http://schemas.microsoft.com/office/powerpoint/2010/main" val="1362783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a:t>Encadenados</a:t>
            </a:r>
            <a:r>
              <a:rPr lang="es-ES_tradnl" baseline="0" dirty="0"/>
              <a:t> con HA, HE, AA, V4D</a:t>
            </a:r>
          </a:p>
          <a:p>
            <a:r>
              <a:rPr lang="es-ES_tradnl" baseline="0" dirty="0"/>
              <a:t>ACTIVOS excepto he que puede encadenar con v4a o v4d y tripartito</a:t>
            </a:r>
          </a:p>
          <a:p>
            <a:endParaRPr lang="es-ES_tradnl" baseline="0" dirty="0"/>
          </a:p>
          <a:p>
            <a:endParaRPr lang="es-ES_tradnl" baseline="0" dirty="0"/>
          </a:p>
          <a:p>
            <a:endParaRPr lang="es-ES" dirty="0"/>
          </a:p>
        </p:txBody>
      </p:sp>
      <p:sp>
        <p:nvSpPr>
          <p:cNvPr id="4" name="Marcador de número de diapositiva 3"/>
          <p:cNvSpPr>
            <a:spLocks noGrp="1"/>
          </p:cNvSpPr>
          <p:nvPr>
            <p:ph type="sldNum" sz="quarter" idx="10"/>
          </p:nvPr>
        </p:nvSpPr>
        <p:spPr/>
        <p:txBody>
          <a:bodyPr/>
          <a:lstStyle/>
          <a:p>
            <a:fld id="{70674A26-204E-4450-97B8-5200D987FDCE}" type="slidenum">
              <a:rPr lang="es-ES" smtClean="0">
                <a:solidFill>
                  <a:prstClr val="black"/>
                </a:solidFill>
              </a:rPr>
              <a:pPr/>
              <a:t>27</a:t>
            </a:fld>
            <a:endParaRPr lang="es-ES" dirty="0">
              <a:solidFill>
                <a:prstClr val="black"/>
              </a:solidFill>
            </a:endParaRPr>
          </a:p>
        </p:txBody>
      </p:sp>
    </p:spTree>
    <p:extLst>
      <p:ext uri="{BB962C8B-B14F-4D97-AF65-F5344CB8AC3E}">
        <p14:creationId xmlns:p14="http://schemas.microsoft.com/office/powerpoint/2010/main" val="2500754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a:t>Encadenados</a:t>
            </a:r>
            <a:r>
              <a:rPr lang="es-ES_tradnl" baseline="0" dirty="0"/>
              <a:t> con HA, HE, AA, V4D</a:t>
            </a:r>
          </a:p>
          <a:p>
            <a:r>
              <a:rPr lang="es-ES_tradnl" baseline="0" dirty="0"/>
              <a:t>ACTIVOS excepto he que puede encadenar con v4a o v4d y tripartito</a:t>
            </a:r>
          </a:p>
          <a:p>
            <a:endParaRPr lang="es-ES_tradnl" baseline="0" dirty="0"/>
          </a:p>
          <a:p>
            <a:endParaRPr lang="es-ES_tradnl" baseline="0" dirty="0"/>
          </a:p>
          <a:p>
            <a:endParaRPr lang="es-ES" dirty="0"/>
          </a:p>
        </p:txBody>
      </p:sp>
      <p:sp>
        <p:nvSpPr>
          <p:cNvPr id="4" name="Marcador de número de diapositiva 3"/>
          <p:cNvSpPr>
            <a:spLocks noGrp="1"/>
          </p:cNvSpPr>
          <p:nvPr>
            <p:ph type="sldNum" sz="quarter" idx="10"/>
          </p:nvPr>
        </p:nvSpPr>
        <p:spPr/>
        <p:txBody>
          <a:bodyPr/>
          <a:lstStyle/>
          <a:p>
            <a:fld id="{70674A26-204E-4450-97B8-5200D987FDCE}" type="slidenum">
              <a:rPr lang="es-ES" smtClean="0">
                <a:solidFill>
                  <a:prstClr val="black"/>
                </a:solidFill>
              </a:rPr>
              <a:pPr/>
              <a:t>28</a:t>
            </a:fld>
            <a:endParaRPr lang="es-ES" dirty="0">
              <a:solidFill>
                <a:prstClr val="black"/>
              </a:solidFill>
            </a:endParaRPr>
          </a:p>
        </p:txBody>
      </p:sp>
    </p:spTree>
    <p:extLst>
      <p:ext uri="{BB962C8B-B14F-4D97-AF65-F5344CB8AC3E}">
        <p14:creationId xmlns:p14="http://schemas.microsoft.com/office/powerpoint/2010/main" val="1315729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a:t>Encadenados</a:t>
            </a:r>
            <a:r>
              <a:rPr lang="es-ES_tradnl" baseline="0" dirty="0"/>
              <a:t> con HA, HE, AA, V4D</a:t>
            </a:r>
          </a:p>
          <a:p>
            <a:r>
              <a:rPr lang="es-ES_tradnl" baseline="0" dirty="0"/>
              <a:t>ACTIVOS excepto he que puede encadenar con v4a o v4d y tripartito</a:t>
            </a:r>
          </a:p>
          <a:p>
            <a:endParaRPr lang="es-ES_tradnl" baseline="0" dirty="0"/>
          </a:p>
          <a:p>
            <a:endParaRPr lang="es-ES_tradnl" baseline="0" dirty="0"/>
          </a:p>
          <a:p>
            <a:endParaRPr lang="es-ES" dirty="0"/>
          </a:p>
        </p:txBody>
      </p:sp>
      <p:sp>
        <p:nvSpPr>
          <p:cNvPr id="4" name="Marcador de número de diapositiva 3"/>
          <p:cNvSpPr>
            <a:spLocks noGrp="1"/>
          </p:cNvSpPr>
          <p:nvPr>
            <p:ph type="sldNum" sz="quarter" idx="10"/>
          </p:nvPr>
        </p:nvSpPr>
        <p:spPr/>
        <p:txBody>
          <a:bodyPr/>
          <a:lstStyle/>
          <a:p>
            <a:fld id="{70674A26-204E-4450-97B8-5200D987FDCE}" type="slidenum">
              <a:rPr lang="es-ES" smtClean="0">
                <a:solidFill>
                  <a:prstClr val="black"/>
                </a:solidFill>
              </a:rPr>
              <a:pPr/>
              <a:t>29</a:t>
            </a:fld>
            <a:endParaRPr lang="es-ES" dirty="0">
              <a:solidFill>
                <a:prstClr val="black"/>
              </a:solidFill>
            </a:endParaRPr>
          </a:p>
        </p:txBody>
      </p:sp>
    </p:spTree>
    <p:extLst>
      <p:ext uri="{BB962C8B-B14F-4D97-AF65-F5344CB8AC3E}">
        <p14:creationId xmlns:p14="http://schemas.microsoft.com/office/powerpoint/2010/main" val="3259998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a:t>Encadenados</a:t>
            </a:r>
            <a:r>
              <a:rPr lang="es-ES_tradnl" baseline="0" dirty="0"/>
              <a:t> con HA, HE, AA, V4D</a:t>
            </a:r>
          </a:p>
          <a:p>
            <a:r>
              <a:rPr lang="es-ES_tradnl" baseline="0" dirty="0"/>
              <a:t>ACTIVOS excepto he que puede encadenar con v4a o v4d y tripartito</a:t>
            </a:r>
          </a:p>
          <a:p>
            <a:endParaRPr lang="es-ES_tradnl" baseline="0" dirty="0"/>
          </a:p>
          <a:p>
            <a:endParaRPr lang="es-ES_tradnl" baseline="0" dirty="0"/>
          </a:p>
          <a:p>
            <a:endParaRPr lang="es-ES" dirty="0"/>
          </a:p>
        </p:txBody>
      </p:sp>
      <p:sp>
        <p:nvSpPr>
          <p:cNvPr id="4" name="Marcador de número de diapositiva 3"/>
          <p:cNvSpPr>
            <a:spLocks noGrp="1"/>
          </p:cNvSpPr>
          <p:nvPr>
            <p:ph type="sldNum" sz="quarter" idx="10"/>
          </p:nvPr>
        </p:nvSpPr>
        <p:spPr/>
        <p:txBody>
          <a:bodyPr/>
          <a:lstStyle/>
          <a:p>
            <a:fld id="{70674A26-204E-4450-97B8-5200D987FDCE}" type="slidenum">
              <a:rPr lang="es-ES" smtClean="0">
                <a:solidFill>
                  <a:prstClr val="black"/>
                </a:solidFill>
              </a:rPr>
              <a:pPr/>
              <a:t>30</a:t>
            </a:fld>
            <a:endParaRPr lang="es-ES" dirty="0">
              <a:solidFill>
                <a:prstClr val="black"/>
              </a:solidFill>
            </a:endParaRPr>
          </a:p>
        </p:txBody>
      </p:sp>
    </p:spTree>
    <p:extLst>
      <p:ext uri="{BB962C8B-B14F-4D97-AF65-F5344CB8AC3E}">
        <p14:creationId xmlns:p14="http://schemas.microsoft.com/office/powerpoint/2010/main" val="2482656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ES_tradnl"/>
          </a:p>
        </p:txBody>
      </p:sp>
      <p:sp>
        <p:nvSpPr>
          <p:cNvPr id="4" name="Marcador de fecha 3"/>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412537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_tradnl"/>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3457293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528410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397480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274806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fecha 4"/>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1732140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Marcador de fecha 6"/>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1050632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_tradnl"/>
          </a:p>
        </p:txBody>
      </p:sp>
      <p:sp>
        <p:nvSpPr>
          <p:cNvPr id="3" name="Marcador de fecha 2"/>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695919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3072201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1551030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DE0DAA1-2E6A-4EBB-92FC-1179BAFE6553}" type="datetimeFigureOut">
              <a:rPr lang="es-ES_tradnl" smtClean="0"/>
              <a:t>07/02/2024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2105023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E0DAA1-2E6A-4EBB-92FC-1179BAFE6553}" type="datetimeFigureOut">
              <a:rPr lang="es-ES_tradnl" smtClean="0"/>
              <a:t>07/02/2024</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A970B-5DEC-4617-9F49-4EE4AB358B40}" type="slidenum">
              <a:rPr lang="es-ES_tradnl" smtClean="0"/>
              <a:t>‹Nº›</a:t>
            </a:fld>
            <a:endParaRPr lang="es-ES_tradnl"/>
          </a:p>
        </p:txBody>
      </p:sp>
    </p:spTree>
    <p:extLst>
      <p:ext uri="{BB962C8B-B14F-4D97-AF65-F5344CB8AC3E}">
        <p14:creationId xmlns:p14="http://schemas.microsoft.com/office/powerpoint/2010/main" val="3181925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430" y="1823876"/>
            <a:ext cx="2624571" cy="3331305"/>
          </a:xfrm>
          <a:prstGeom prst="rect">
            <a:avLst/>
          </a:prstGeom>
          <a:noFill/>
          <a:ln>
            <a:noFill/>
          </a:ln>
          <a:effectLst>
            <a:outerShdw dist="35921" dir="2700000" algn="ctr" rotWithShape="0">
              <a:schemeClr val="bg2"/>
            </a:outerShdw>
            <a:softEdge rad="254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ctrTitle"/>
          </p:nvPr>
        </p:nvSpPr>
        <p:spPr>
          <a:xfrm>
            <a:off x="1855846" y="1066379"/>
            <a:ext cx="7772400" cy="951763"/>
          </a:xfrm>
        </p:spPr>
        <p:txBody>
          <a:bodyPr>
            <a:normAutofit fontScale="90000"/>
          </a:bodyPr>
          <a:lstStyle/>
          <a:p>
            <a:r>
              <a:rPr lang="es-ES" sz="3500" dirty="0">
                <a:latin typeface="Arial Unicode MS" pitchFamily="34" charset="-128"/>
                <a:ea typeface="Arial Unicode MS" pitchFamily="34" charset="-128"/>
                <a:cs typeface="Arial Unicode MS" pitchFamily="34" charset="-128"/>
              </a:rPr>
              <a:t>AYUDA BÁSICA A LA RENTA PARA LA SOSTENIBILIDAD C. 2024</a:t>
            </a:r>
          </a:p>
        </p:txBody>
      </p:sp>
      <p:sp>
        <p:nvSpPr>
          <p:cNvPr id="3" name="Subtítulo 2"/>
          <p:cNvSpPr>
            <a:spLocks noGrp="1"/>
          </p:cNvSpPr>
          <p:nvPr>
            <p:ph type="subTitle" idx="1"/>
          </p:nvPr>
        </p:nvSpPr>
        <p:spPr>
          <a:xfrm>
            <a:off x="1376039" y="2018142"/>
            <a:ext cx="6525087" cy="2821717"/>
          </a:xfrm>
        </p:spPr>
        <p:txBody>
          <a:bodyPr>
            <a:normAutofit fontScale="92500" lnSpcReduction="20000"/>
          </a:bodyPr>
          <a:lstStyle/>
          <a:p>
            <a:pPr marL="342900" lvl="1" algn="l" defTabSz="685800">
              <a:spcBef>
                <a:spcPts val="375"/>
              </a:spcBef>
            </a:pPr>
            <a:endParaRPr lang="es-ES" sz="2200" b="1" dirty="0">
              <a:latin typeface="Arial Unicode MS" pitchFamily="34" charset="-128"/>
              <a:ea typeface="Arial Unicode MS" pitchFamily="34" charset="-128"/>
              <a:cs typeface="Arial Unicode MS" pitchFamily="34" charset="-128"/>
            </a:endParaRPr>
          </a:p>
          <a:p>
            <a:pPr marL="342900" lvl="1" algn="l" defTabSz="685800">
              <a:spcBef>
                <a:spcPts val="375"/>
              </a:spcBef>
              <a:buFont typeface="Wingdings" pitchFamily="2" charset="2"/>
              <a:buChar char="§"/>
            </a:pPr>
            <a:r>
              <a:rPr lang="es-ES" b="1" dirty="0">
                <a:solidFill>
                  <a:schemeClr val="tx1"/>
                </a:solidFill>
                <a:latin typeface="Arial Unicode MS" pitchFamily="34" charset="-128"/>
                <a:ea typeface="Arial Unicode MS" pitchFamily="34" charset="-128"/>
                <a:cs typeface="Arial Unicode MS" pitchFamily="34" charset="-128"/>
              </a:rPr>
              <a:t> CONVERSIÓN DEFINITIVA DE DERECHOS Y CONVERGENCIA.</a:t>
            </a:r>
          </a:p>
          <a:p>
            <a:pPr marL="342900" lvl="1" algn="l" defTabSz="685800">
              <a:spcBef>
                <a:spcPts val="375"/>
              </a:spcBef>
              <a:buFont typeface="Wingdings" pitchFamily="2" charset="2"/>
              <a:buChar char="§"/>
            </a:pPr>
            <a:r>
              <a:rPr lang="es-ES" b="1" dirty="0">
                <a:solidFill>
                  <a:schemeClr val="tx1"/>
                </a:solidFill>
                <a:latin typeface="Arial Unicode MS" pitchFamily="34" charset="-128"/>
                <a:ea typeface="Arial Unicode MS" pitchFamily="34" charset="-128"/>
                <a:cs typeface="Arial Unicode MS" pitchFamily="34" charset="-128"/>
              </a:rPr>
              <a:t> ACTIVACIÓN DE DERECHOS.</a:t>
            </a:r>
          </a:p>
          <a:p>
            <a:pPr marL="342900" lvl="1" algn="l" defTabSz="685800">
              <a:spcBef>
                <a:spcPts val="375"/>
              </a:spcBef>
              <a:buFont typeface="Wingdings" pitchFamily="2" charset="2"/>
              <a:buChar char="§"/>
            </a:pPr>
            <a:r>
              <a:rPr lang="es-ES" b="1" dirty="0">
                <a:solidFill>
                  <a:schemeClr val="tx1"/>
                </a:solidFill>
                <a:latin typeface="Arial Unicode MS" pitchFamily="34" charset="-128"/>
                <a:ea typeface="Arial Unicode MS" pitchFamily="34" charset="-128"/>
                <a:cs typeface="Arial Unicode MS" pitchFamily="34" charset="-128"/>
              </a:rPr>
              <a:t> AYUDA REDISTRIBUTIVA.</a:t>
            </a:r>
          </a:p>
          <a:p>
            <a:pPr marL="342900" lvl="1" algn="l" defTabSz="685800">
              <a:spcBef>
                <a:spcPts val="375"/>
              </a:spcBef>
              <a:buFont typeface="Wingdings" pitchFamily="2" charset="2"/>
              <a:buChar char="§"/>
            </a:pPr>
            <a:r>
              <a:rPr lang="es-ES" b="1" dirty="0">
                <a:latin typeface="Arial Unicode MS" pitchFamily="34" charset="-128"/>
                <a:ea typeface="Arial Unicode MS" pitchFamily="34" charset="-128"/>
                <a:cs typeface="Arial Unicode MS" pitchFamily="34" charset="-128"/>
              </a:rPr>
              <a:t> RESERVA NACIONAL.</a:t>
            </a:r>
            <a:endParaRPr lang="es-ES" b="1" dirty="0">
              <a:solidFill>
                <a:schemeClr val="tx1"/>
              </a:solidFill>
              <a:latin typeface="Arial Unicode MS" pitchFamily="34" charset="-128"/>
              <a:ea typeface="Arial Unicode MS" pitchFamily="34" charset="-128"/>
              <a:cs typeface="Arial Unicode MS" pitchFamily="34" charset="-128"/>
            </a:endParaRPr>
          </a:p>
          <a:p>
            <a:pPr marL="342900" lvl="1" algn="l" defTabSz="685800">
              <a:spcBef>
                <a:spcPts val="375"/>
              </a:spcBef>
              <a:buFont typeface="Wingdings" pitchFamily="2" charset="2"/>
              <a:buChar char="§"/>
            </a:pPr>
            <a:r>
              <a:rPr lang="es-ES" b="1" dirty="0">
                <a:solidFill>
                  <a:schemeClr val="tx1"/>
                </a:solidFill>
                <a:latin typeface="Arial Unicode MS" pitchFamily="34" charset="-128"/>
                <a:ea typeface="Arial Unicode MS" pitchFamily="34" charset="-128"/>
                <a:cs typeface="Arial Unicode MS" pitchFamily="34" charset="-128"/>
              </a:rPr>
              <a:t> AYUDA COMPLEMENTARIA A JÓVENES. </a:t>
            </a:r>
          </a:p>
          <a:p>
            <a:pPr marL="342900" lvl="1" algn="l" defTabSz="685800">
              <a:spcBef>
                <a:spcPts val="375"/>
              </a:spcBef>
              <a:buFont typeface="Wingdings" pitchFamily="2" charset="2"/>
              <a:buChar char="§"/>
            </a:pPr>
            <a:r>
              <a:rPr lang="es-ES" b="1" dirty="0">
                <a:solidFill>
                  <a:schemeClr val="tx1"/>
                </a:solidFill>
                <a:latin typeface="Arial Unicode MS" pitchFamily="34" charset="-128"/>
                <a:ea typeface="Arial Unicode MS" pitchFamily="34" charset="-128"/>
                <a:cs typeface="Arial Unicode MS" pitchFamily="34" charset="-128"/>
              </a:rPr>
              <a:t> CESIONES DAB.</a:t>
            </a:r>
          </a:p>
          <a:p>
            <a:pPr marL="342900" lvl="1" algn="l" defTabSz="685800">
              <a:spcBef>
                <a:spcPts val="375"/>
              </a:spcBef>
              <a:buFont typeface="Wingdings" pitchFamily="2" charset="2"/>
              <a:buChar char="§"/>
            </a:pPr>
            <a:r>
              <a:rPr lang="es-ES" b="1" dirty="0">
                <a:latin typeface="Arial Unicode MS" pitchFamily="34" charset="-128"/>
                <a:ea typeface="Arial Unicode MS" pitchFamily="34" charset="-128"/>
                <a:cs typeface="Arial Unicode MS" pitchFamily="34" charset="-128"/>
              </a:rPr>
              <a:t> LIMITACIÓN Y REDUCCIÓN PROGRESIVA PAGOS.</a:t>
            </a:r>
            <a:endParaRPr lang="es-ES" b="1" dirty="0">
              <a:solidFill>
                <a:schemeClr val="tx1"/>
              </a:solidFill>
              <a:latin typeface="Arial Unicode MS" pitchFamily="34" charset="-128"/>
              <a:ea typeface="Arial Unicode MS" pitchFamily="34" charset="-128"/>
              <a:cs typeface="Arial Unicode MS" pitchFamily="34" charset="-128"/>
            </a:endParaRPr>
          </a:p>
          <a:p>
            <a:pPr marL="342900" lvl="1" algn="l" defTabSz="685800">
              <a:spcBef>
                <a:spcPts val="375"/>
              </a:spcBef>
              <a:buFont typeface="Wingdings" pitchFamily="2" charset="2"/>
              <a:buChar char="§"/>
            </a:pPr>
            <a:r>
              <a:rPr lang="es-ES" b="1" dirty="0">
                <a:solidFill>
                  <a:schemeClr val="tx1"/>
                </a:solidFill>
                <a:latin typeface="Arial Unicode MS" pitchFamily="34" charset="-128"/>
                <a:ea typeface="Arial Unicode MS" pitchFamily="34" charset="-128"/>
                <a:cs typeface="Arial Unicode MS" pitchFamily="34" charset="-128"/>
              </a:rPr>
              <a:t> VERSIONES DE DERECHOS. </a:t>
            </a:r>
          </a:p>
          <a:p>
            <a:pPr marL="342900" lvl="1" algn="l" defTabSz="685800">
              <a:spcBef>
                <a:spcPts val="375"/>
              </a:spcBef>
              <a:buFont typeface="Wingdings" pitchFamily="2" charset="2"/>
              <a:buChar char="§"/>
            </a:pPr>
            <a:r>
              <a:rPr lang="es-ES" b="1" dirty="0">
                <a:solidFill>
                  <a:schemeClr val="tx1"/>
                </a:solidFill>
                <a:latin typeface="Arial Unicode MS" pitchFamily="34" charset="-128"/>
                <a:ea typeface="Arial Unicode MS" pitchFamily="34" charset="-128"/>
                <a:cs typeface="Arial Unicode MS" pitchFamily="34" charset="-128"/>
              </a:rPr>
              <a:t> VERSIONES DE DERECHOS CAPTURA. </a:t>
            </a:r>
          </a:p>
          <a:p>
            <a:pPr marL="342900" lvl="1" algn="l" defTabSz="685800">
              <a:spcBef>
                <a:spcPts val="375"/>
              </a:spcBef>
              <a:buFont typeface="Wingdings" pitchFamily="2" charset="2"/>
              <a:buChar char="§"/>
            </a:pPr>
            <a:endParaRPr lang="es-ES" sz="1800" b="1" dirty="0">
              <a:latin typeface="Arial Unicode MS" pitchFamily="34" charset="-128"/>
              <a:ea typeface="Arial Unicode MS" pitchFamily="34" charset="-128"/>
              <a:cs typeface="Arial Unicode MS" pitchFamily="34" charset="-128"/>
            </a:endParaRPr>
          </a:p>
          <a:p>
            <a:pPr marL="342900" lvl="1" algn="l" defTabSz="685800">
              <a:spcBef>
                <a:spcPts val="375"/>
              </a:spcBef>
            </a:pPr>
            <a:endParaRPr lang="es-ES" sz="1800" b="1" dirty="0">
              <a:latin typeface="Arial Unicode MS" pitchFamily="34" charset="-128"/>
              <a:ea typeface="Arial Unicode MS" pitchFamily="34" charset="-128"/>
              <a:cs typeface="Arial Unicode MS" pitchFamily="34" charset="-128"/>
            </a:endParaRPr>
          </a:p>
          <a:p>
            <a:pPr lvl="1" algn="l">
              <a:buFont typeface="Wingdings" pitchFamily="2" charset="2"/>
              <a:buChar char="§"/>
            </a:pPr>
            <a:endParaRPr lang="es-ES" b="1" dirty="0">
              <a:latin typeface="Arial Unicode MS" pitchFamily="34" charset="-128"/>
              <a:ea typeface="Arial Unicode MS" pitchFamily="34" charset="-128"/>
              <a:cs typeface="Arial Unicode MS" pitchFamily="34" charset="-128"/>
            </a:endParaRPr>
          </a:p>
          <a:p>
            <a:pPr lvl="1" algn="l">
              <a:buFont typeface="Wingdings" pitchFamily="2" charset="2"/>
              <a:buChar char="§"/>
            </a:pPr>
            <a:endParaRPr lang="es-ES" sz="1400" b="1" dirty="0">
              <a:latin typeface="Arial Unicode MS" pitchFamily="34" charset="-128"/>
              <a:ea typeface="Arial Unicode MS" pitchFamily="34" charset="-128"/>
              <a:cs typeface="Arial Unicode MS" pitchFamily="34" charset="-128"/>
            </a:endParaRPr>
          </a:p>
          <a:p>
            <a:endParaRPr lang="es-ES" sz="1800" b="1" dirty="0">
              <a:latin typeface="Arial Unicode MS" pitchFamily="34" charset="-128"/>
              <a:ea typeface="Arial Unicode MS" pitchFamily="34" charset="-128"/>
              <a:cs typeface="Arial Unicode MS" pitchFamily="34" charset="-128"/>
            </a:endParaRPr>
          </a:p>
        </p:txBody>
      </p:sp>
      <p:pic>
        <p:nvPicPr>
          <p:cNvPr id="4" name="Imagen 3"/>
          <p:cNvPicPr/>
          <p:nvPr/>
        </p:nvPicPr>
        <p:blipFill rotWithShape="1">
          <a:blip r:embed="rId4" cstate="print"/>
          <a:srcRect l="21509" t="15213" r="2735" b="75967"/>
          <a:stretch/>
        </p:blipFill>
        <p:spPr bwMode="auto">
          <a:xfrm>
            <a:off x="1524000" y="0"/>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5"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638766" y="195469"/>
            <a:ext cx="622818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400" b="1" dirty="0">
                <a:latin typeface="Arial Unicode MS" pitchFamily="34" charset="-128"/>
                <a:ea typeface="Arial Unicode MS" pitchFamily="34" charset="-128"/>
                <a:cs typeface="Arial Unicode MS" pitchFamily="34" charset="-128"/>
              </a:rPr>
              <a:t>Consejería de Agricultura, Ganadería y Desarrollo Rural </a:t>
            </a:r>
            <a:endParaRPr lang="es-ES" altLang="es-ES" sz="1400" dirty="0"/>
          </a:p>
          <a:p>
            <a:pPr eaLnBrk="0" hangingPunct="0"/>
            <a:r>
              <a:rPr lang="es-ES" altLang="es-ES" sz="1400" b="1" dirty="0">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400" b="1" dirty="0">
                <a:latin typeface="Arial Unicode MS" pitchFamily="34" charset="-128"/>
                <a:ea typeface="Arial Unicode MS" pitchFamily="34" charset="-128"/>
                <a:cs typeface="Arial Unicode MS" pitchFamily="34" charset="-128"/>
              </a:rPr>
              <a:t>Servicio de Gestión de Derechos de Pago de la PAC</a:t>
            </a:r>
            <a:endParaRPr lang="es-ES" altLang="es-ES" sz="1400" dirty="0"/>
          </a:p>
        </p:txBody>
      </p:sp>
      <p:sp>
        <p:nvSpPr>
          <p:cNvPr id="9" name="Subtitle 2"/>
          <p:cNvSpPr txBox="1">
            <a:spLocks/>
          </p:cNvSpPr>
          <p:nvPr/>
        </p:nvSpPr>
        <p:spPr>
          <a:xfrm>
            <a:off x="1813250" y="5301209"/>
            <a:ext cx="7681913" cy="1307595"/>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s-ES" sz="1600" b="1" dirty="0">
                <a:latin typeface="Arial Black" panose="020B0A04020102020204" pitchFamily="34" charset="0"/>
                <a:cs typeface="Arabic Typesetting" panose="03020402040406030203" pitchFamily="66" charset="-78"/>
              </a:rPr>
              <a:t>Jesús Darío Ramos Calderón</a:t>
            </a:r>
            <a:endParaRPr lang="es-ES_tradnl" sz="1600" b="1" dirty="0">
              <a:latin typeface="Arial Black" panose="020B0A04020102020204" pitchFamily="34" charset="0"/>
              <a:cs typeface="Arabic Typesetting" panose="03020402040406030203" pitchFamily="66" charset="-78"/>
            </a:endParaRPr>
          </a:p>
          <a:p>
            <a:pPr algn="l"/>
            <a:r>
              <a:rPr lang="es-ES" sz="1600" dirty="0">
                <a:latin typeface="Arial Black" panose="020B0A04020102020204" pitchFamily="34" charset="0"/>
              </a:rPr>
              <a:t>Jefe de Servicio de Gestión de Derechos de Pago de la </a:t>
            </a:r>
            <a:r>
              <a:rPr lang="es-ES" sz="1600" dirty="0" err="1">
                <a:latin typeface="Arial Black" panose="020B0A04020102020204" pitchFamily="34" charset="0"/>
              </a:rPr>
              <a:t>PAC</a:t>
            </a:r>
            <a:endParaRPr lang="es-ES_tradnl" sz="1600" dirty="0">
              <a:latin typeface="Arial Black" panose="020B0A04020102020204" pitchFamily="34" charset="0"/>
            </a:endParaRPr>
          </a:p>
          <a:p>
            <a:pPr algn="l"/>
            <a:endParaRPr lang="es-ES_tradnl" sz="1600" b="1" dirty="0">
              <a:latin typeface="Arial Black" panose="020B0A04020102020204" pitchFamily="34" charset="0"/>
              <a:cs typeface="Arabic Typesetting" panose="03020402040406030203" pitchFamily="66" charset="-78"/>
            </a:endParaRPr>
          </a:p>
          <a:p>
            <a:pPr algn="r"/>
            <a:r>
              <a:rPr lang="es-ES" sz="1600" dirty="0">
                <a:latin typeface="Arial Black" panose="020B0A04020102020204" pitchFamily="34" charset="0"/>
              </a:rPr>
              <a:t>Toledo 6 FEBRERO 2024</a:t>
            </a:r>
          </a:p>
        </p:txBody>
      </p:sp>
    </p:spTree>
    <p:extLst>
      <p:ext uri="{BB962C8B-B14F-4D97-AF65-F5344CB8AC3E}">
        <p14:creationId xmlns:p14="http://schemas.microsoft.com/office/powerpoint/2010/main" val="41285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84929" y="1122364"/>
            <a:ext cx="6777798"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_tradnl" sz="2400" b="1" dirty="0">
                <a:solidFill>
                  <a:prstClr val="black"/>
                </a:solidFill>
                <a:latin typeface="Arial Unicode MS" pitchFamily="34" charset="-128"/>
                <a:ea typeface="Arial Unicode MS" pitchFamily="34" charset="-128"/>
                <a:cs typeface="Arial Unicode MS" pitchFamily="34" charset="-128"/>
              </a:rPr>
              <a:t>Creación de Condiciones Artificiales</a:t>
            </a:r>
            <a:endParaRPr lang="es-ES" sz="2400" b="1" dirty="0">
              <a:solidFill>
                <a:prstClr val="black"/>
              </a:solidFill>
              <a:latin typeface="Arial Unicode MS" pitchFamily="34" charset="-128"/>
              <a:ea typeface="Arial Unicode MS" pitchFamily="34" charset="-128"/>
              <a:cs typeface="Arial Unicode MS" pitchFamily="34" charset="-128"/>
            </a:endParaRPr>
          </a:p>
        </p:txBody>
      </p:sp>
      <p:sp>
        <p:nvSpPr>
          <p:cNvPr id="11" name="Marcador de contenido 2"/>
          <p:cNvSpPr>
            <a:spLocks noGrp="1"/>
          </p:cNvSpPr>
          <p:nvPr>
            <p:ph idx="1"/>
          </p:nvPr>
        </p:nvSpPr>
        <p:spPr>
          <a:xfrm>
            <a:off x="3804002" y="1995114"/>
            <a:ext cx="6578248" cy="4527475"/>
          </a:xfrm>
          <a:solidFill>
            <a:schemeClr val="bg1"/>
          </a:solidFill>
        </p:spPr>
        <p:txBody>
          <a:bodyPr>
            <a:noAutofit/>
          </a:bodyPr>
          <a:lstStyle/>
          <a:p>
            <a:pPr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Base legal: </a:t>
            </a:r>
          </a:p>
          <a:p>
            <a:pPr algn="just">
              <a:buFont typeface="Wingdings" panose="05000000000000000000" pitchFamily="2" charset="2"/>
              <a:buChar char="ü"/>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Artículo 3 del RD 1047/2022, de 27 de diciembre. Anexo I.</a:t>
            </a:r>
            <a:endParaRPr lang="es-ES" sz="16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Cuando se demuestre que un beneficiario ha creado artificialmente las condiciones para solicitar DPB con cargo a la RN, no se le concederán dichos derechos o éstos se verán limitados. </a:t>
            </a:r>
          </a:p>
          <a:p>
            <a:pPr algn="just">
              <a:buFontTx/>
              <a:buChar char="-"/>
            </a:pPr>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FALSEAMIENTO U OCULTACIÓN DE DATOS O DOCUMENTACIÓN.</a:t>
            </a:r>
          </a:p>
          <a:p>
            <a:pPr algn="just">
              <a:buFontTx/>
              <a:buChar char="-"/>
            </a:pPr>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OBSTACULIZAR VERIFICACIONES SOBRE EL TERRENO.</a:t>
            </a:r>
          </a:p>
          <a:p>
            <a:pPr marL="0" indent="0" algn="just">
              <a:buNone/>
            </a:pPr>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INTENTO DE RETIRADA DE SOLICITUD UNA VEZ  COMUNICADO CONTROL O IRREGULARIDADES.</a:t>
            </a:r>
          </a:p>
          <a:p>
            <a:pPr algn="just">
              <a:buFontTx/>
              <a:buChar char="-"/>
            </a:pPr>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CUMPLIMIENTO ARTIFICIAL DE FIGURA DE AGRICULTOR ACTIVO</a:t>
            </a:r>
          </a:p>
          <a:p>
            <a:pPr algn="just">
              <a:buFontTx/>
              <a:buChar char="-"/>
            </a:pPr>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INCUMPLIMIENTOS EN MATERIA DE ACTIVIDAD AGRARIA:</a:t>
            </a:r>
          </a:p>
          <a:p>
            <a:pPr algn="just"/>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Especial atención en pastos arbustivos y arbolados.</a:t>
            </a:r>
          </a:p>
          <a:p>
            <a:pPr algn="just"/>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Explotaciones sin código REGA que declaren pastos.</a:t>
            </a:r>
          </a:p>
        </p:txBody>
      </p:sp>
    </p:spTree>
    <p:extLst>
      <p:ext uri="{BB962C8B-B14F-4D97-AF65-F5344CB8AC3E}">
        <p14:creationId xmlns:p14="http://schemas.microsoft.com/office/powerpoint/2010/main" val="790261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84929" y="1122364"/>
            <a:ext cx="6777798"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_tradnl" sz="2400" b="1" dirty="0">
                <a:solidFill>
                  <a:prstClr val="black"/>
                </a:solidFill>
                <a:latin typeface="Arial Unicode MS" pitchFamily="34" charset="-128"/>
                <a:ea typeface="Arial Unicode MS" pitchFamily="34" charset="-128"/>
                <a:cs typeface="Arial Unicode MS" pitchFamily="34" charset="-128"/>
              </a:rPr>
              <a:t>Creación de Condiciones Artificiales</a:t>
            </a:r>
            <a:endParaRPr lang="es-ES" sz="2400" b="1" dirty="0">
              <a:solidFill>
                <a:prstClr val="black"/>
              </a:solidFill>
              <a:latin typeface="Arial Unicode MS" pitchFamily="34" charset="-128"/>
              <a:ea typeface="Arial Unicode MS" pitchFamily="34" charset="-128"/>
              <a:cs typeface="Arial Unicode MS" pitchFamily="34" charset="-128"/>
            </a:endParaRPr>
          </a:p>
        </p:txBody>
      </p:sp>
      <p:sp>
        <p:nvSpPr>
          <p:cNvPr id="11" name="Marcador de contenido 2"/>
          <p:cNvSpPr>
            <a:spLocks noGrp="1"/>
          </p:cNvSpPr>
          <p:nvPr>
            <p:ph idx="1"/>
          </p:nvPr>
        </p:nvSpPr>
        <p:spPr>
          <a:xfrm>
            <a:off x="3684929" y="1623529"/>
            <a:ext cx="6506573" cy="4829808"/>
          </a:xfrm>
          <a:solidFill>
            <a:schemeClr val="bg1"/>
          </a:solidFill>
        </p:spPr>
        <p:txBody>
          <a:bodyPr>
            <a:normAutofit lnSpcReduction="10000"/>
          </a:bodyPr>
          <a:lstStyle/>
          <a:p>
            <a:endParaRPr lang="es-ES" sz="1800" dirty="0">
              <a:solidFill>
                <a:srgbClr val="000000"/>
              </a:solidFill>
              <a:latin typeface="Arial"/>
            </a:endParaRPr>
          </a:p>
          <a:p>
            <a:pPr algn="just"/>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Indicios de falsedad o fraude al acreditar el régimen de tenencia de parcelas cedidas y a disposición del solicitante de RN. Especial atención en pastos comunales.</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Parcelas de pastos declaradas a más de 50 kilómetros de la ubicación principal de la explotación ganadera</a:t>
            </a:r>
          </a:p>
          <a:p>
            <a:pPr algn="just"/>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Incoherencias entre la dimensión de las Ud. Producción y la superficie de pastos declarada.</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Declaración reiterada en barbecho durante mín.3 años seguidos, o que en recintos de PA y PR se declare durante mín.3 años seguidos, actividad exclusivamente basada en el mantenimiento. </a:t>
            </a:r>
            <a:endPar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Declaración de actividades de mantenimiento en una parte significativa de las parcelas agrícolas de la explotación</a:t>
            </a:r>
            <a:r>
              <a:rPr lang="es-ES" dirty="0"/>
              <a:t>.</a:t>
            </a:r>
          </a:p>
          <a:p>
            <a:pPr algn="just"/>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Declaración reiterada durante más de 5 años seguidos de actividad de mantenimiento.</a:t>
            </a:r>
          </a:p>
          <a:p>
            <a:pPr marL="0" indent="0" algn="just">
              <a:buNone/>
            </a:pPr>
            <a:r>
              <a:rPr lang="es-ES" sz="18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INCOHERENCIAS E INCUMPLIMIENTOS COMO RESPONSABLE DE EXPLOTACIÓN.</a:t>
            </a:r>
          </a:p>
          <a:p>
            <a:pPr marL="0" indent="0">
              <a:buNone/>
            </a:pPr>
            <a:endParaRPr lang="es-ES_tradnl" sz="1800" dirty="0"/>
          </a:p>
        </p:txBody>
      </p:sp>
    </p:spTree>
    <p:extLst>
      <p:ext uri="{BB962C8B-B14F-4D97-AF65-F5344CB8AC3E}">
        <p14:creationId xmlns:p14="http://schemas.microsoft.com/office/powerpoint/2010/main" val="3222549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3"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4"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84930" y="1133615"/>
            <a:ext cx="6777798"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_tradnl" sz="2400" b="1" dirty="0">
                <a:solidFill>
                  <a:prstClr val="black"/>
                </a:solidFill>
              </a:rPr>
              <a:t>Tipos de Reserva Nacional 2024:</a:t>
            </a:r>
            <a:endParaRPr lang="es-ES" sz="2400" b="1" dirty="0">
              <a:solidFill>
                <a:prstClr val="black"/>
              </a:solidFill>
              <a:latin typeface="Arial Unicode MS" pitchFamily="34" charset="-128"/>
              <a:ea typeface="Arial Unicode MS" pitchFamily="34" charset="-128"/>
              <a:cs typeface="Arial Unicode MS" pitchFamily="34" charset="-128"/>
            </a:endParaRPr>
          </a:p>
        </p:txBody>
      </p:sp>
      <p:sp>
        <p:nvSpPr>
          <p:cNvPr id="11" name="Marcador de contenido 2"/>
          <p:cNvSpPr>
            <a:spLocks noGrp="1"/>
          </p:cNvSpPr>
          <p:nvPr>
            <p:ph idx="1"/>
          </p:nvPr>
        </p:nvSpPr>
        <p:spPr>
          <a:xfrm>
            <a:off x="3931299" y="1927099"/>
            <a:ext cx="6531429" cy="4790942"/>
          </a:xfrm>
          <a:solidFill>
            <a:schemeClr val="bg1"/>
          </a:solidFill>
        </p:spPr>
        <p:txBody>
          <a:bodyPr>
            <a:normAutofit/>
          </a:bodyPr>
          <a:lstStyle/>
          <a:p>
            <a:pPr marL="514350" indent="-514350" algn="just">
              <a:buFont typeface="+mj-lt"/>
              <a:buAutoNum type="arabicPeriod"/>
            </a:pP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Agricultores legitimados para recibir derechos o a aumentar su importe en virtud de una </a:t>
            </a:r>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sentencia o acto administrativo firme</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(Se incluyen las correcciones de oficio realizadas por las autoridades competentes de las CCAA).</a:t>
            </a:r>
          </a:p>
          <a:p>
            <a:pPr marL="514350" indent="-514350" algn="just">
              <a:buFont typeface="+mj-lt"/>
              <a:buAutoNum type="arabicPeriod"/>
            </a:pP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Jóvenes agricultores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que recientemente se hayan establecido en una explotación por primera vez y los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nuevos agricultores.</a:t>
            </a:r>
          </a:p>
          <a:p>
            <a:pPr marL="514350" indent="-514350" algn="just">
              <a:buFont typeface="+mj-lt"/>
              <a:buAutoNum type="arabicPeriod"/>
            </a:pP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Agricultores en desventaja.</a:t>
            </a:r>
          </a:p>
          <a:p>
            <a:pPr marL="514350" indent="-514350" algn="just">
              <a:buFont typeface="+mj-lt"/>
              <a:buAutoNum type="arabicPeriod"/>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Responsables de explotación que participen en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programas de reestructuración</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para evitar el abandono de tierras, en el marco de una intervención pública mediante norma autonómica con rango de ley.</a:t>
            </a:r>
          </a:p>
          <a:p>
            <a:pPr marL="0" indent="0" algn="just">
              <a:buNone/>
            </a:pPr>
            <a:r>
              <a:rPr lang="es-ES" sz="1600" u="sng" dirty="0">
                <a:latin typeface="Arial Unicode MS" panose="020B0604020202020204" pitchFamily="34" charset="-128"/>
                <a:ea typeface="Arial Unicode MS" panose="020B0604020202020204" pitchFamily="34" charset="-128"/>
                <a:cs typeface="Arial Unicode MS" panose="020B0604020202020204" pitchFamily="34" charset="-128"/>
              </a:rPr>
              <a:t>IMPORTANTE: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Asignación prioritaria para los grupos 1 y 2.</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985745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583066" y="1122363"/>
            <a:ext cx="6777798"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b="1" dirty="0">
                <a:solidFill>
                  <a:prstClr val="black"/>
                </a:solidFill>
                <a:latin typeface="Arial Unicode MS" pitchFamily="34" charset="-128"/>
                <a:ea typeface="Arial Unicode MS" pitchFamily="34" charset="-128"/>
                <a:cs typeface="Arial Unicode MS" pitchFamily="34" charset="-128"/>
              </a:rPr>
              <a:t>2) JÓVENES AGRICULTORES Y NUEVOS AGRICULTORES</a:t>
            </a:r>
          </a:p>
        </p:txBody>
      </p:sp>
      <p:sp>
        <p:nvSpPr>
          <p:cNvPr id="11" name="Marcador de contenido 2"/>
          <p:cNvSpPr>
            <a:spLocks noGrp="1"/>
          </p:cNvSpPr>
          <p:nvPr>
            <p:ph idx="1"/>
          </p:nvPr>
        </p:nvSpPr>
        <p:spPr>
          <a:xfrm>
            <a:off x="3804004" y="1595787"/>
            <a:ext cx="6658725" cy="5161249"/>
          </a:xfrm>
          <a:solidFill>
            <a:schemeClr val="bg1"/>
          </a:solidFill>
        </p:spPr>
        <p:txBody>
          <a:bodyPr>
            <a:noAutofit/>
          </a:bodyPr>
          <a:lstStyle/>
          <a:p>
            <a:pPr lvl="0" algn="just"/>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Acreditar la formación lectiva y experiencia profesional adecuada en el ámbito agrario </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a fecha de fin de plazo de modificación de la SU 2024</a:t>
            </a:r>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(Los agricultores con </a:t>
            </a:r>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explotación prioritaria</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 o con </a:t>
            </a:r>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resolución estimatoria de 1ª instalación</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 cumplen “per se”).</a:t>
            </a:r>
          </a:p>
          <a:p>
            <a:pPr lvl="0"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Joven agricultor: en el caso de una persona física es el agricultor que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no ha cumplido 41 años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en el año natural solicitud RN.</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Incorporación reciente y por 1ª vez en una explotación agraria como responsable de explotación. Se considera incorporación reciente si se produce en el mismo año de la 1ª presentación de solicitud de RN, o en los 5 años previos.</a:t>
            </a:r>
          </a:p>
          <a:p>
            <a:pPr lvl="0"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No haber recibido derechos de la RN (RPB y ABRS), en anteriores asignaciones de la RN, salvo por sentencia judicial firme o si la incorporación del joven agricultor se ejecuta en varias fases. Esto incluye no haber recibido DPB y DAB de la RN en campañas anteriores, tanto como persona física, o como socio que, de forma individual o en colaboración con otros agricultores, ejercía el control efectivo a largo plazo sobre la persona jurídica. </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474411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2" y="4801127"/>
            <a:ext cx="6733368" cy="1916915"/>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84930" y="1133615"/>
            <a:ext cx="6777798"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b="1" dirty="0">
                <a:solidFill>
                  <a:prstClr val="black"/>
                </a:solidFill>
                <a:latin typeface="Arial Unicode MS" pitchFamily="34" charset="-128"/>
                <a:ea typeface="Arial Unicode MS" pitchFamily="34" charset="-128"/>
                <a:cs typeface="Arial Unicode MS" pitchFamily="34" charset="-128"/>
              </a:rPr>
              <a:t>2) JÓVENES AGRICULTORES Y NUEVOS AGRICULTORES</a:t>
            </a:r>
          </a:p>
        </p:txBody>
      </p:sp>
      <p:sp>
        <p:nvSpPr>
          <p:cNvPr id="11" name="Marcador de contenido 2"/>
          <p:cNvSpPr>
            <a:spLocks noGrp="1"/>
          </p:cNvSpPr>
          <p:nvPr>
            <p:ph idx="1"/>
          </p:nvPr>
        </p:nvSpPr>
        <p:spPr>
          <a:xfrm>
            <a:off x="4033010" y="1853029"/>
            <a:ext cx="6081639" cy="2444651"/>
          </a:xfrm>
          <a:solidFill>
            <a:schemeClr val="bg1"/>
          </a:solidFill>
        </p:spPr>
        <p:txBody>
          <a:bodyPr>
            <a:noAutofit/>
          </a:bodyPr>
          <a:lstStyle/>
          <a:p>
            <a:pPr lvl="0" algn="just"/>
            <a:r>
              <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rPr>
              <a:t>Se considerarán pruebas de inicio de la nueva actividad previa a su fecha de alta en el régimen de SS (percepción de ayudas agrarias, resolución favorable de ayuda de 1ª instalación, inscripción en REGEPA, REGA, REA, Registro Vitícola, Registro de ETC, Registro de Explotaciones Prioritarias o existencia de ingresos agrarios de la venta de productos o de la percepción de ayudas agrarias). </a:t>
            </a: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Determinada la fecha de inicio de la nueva actividad, se comprobará que no han existido altas/ bajas en la SS en actividad agraria por cuenta propia </a:t>
            </a:r>
            <a:r>
              <a:rPr lang="es-ES" sz="1400" b="1" dirty="0">
                <a:latin typeface="Arial Unicode MS" panose="020B0604020202020204" pitchFamily="34" charset="-128"/>
                <a:ea typeface="Arial Unicode MS" panose="020B0604020202020204" pitchFamily="34" charset="-128"/>
                <a:cs typeface="Arial Unicode MS" panose="020B0604020202020204" pitchFamily="34" charset="-128"/>
              </a:rPr>
              <a:t>en los 5 años anteriores.</a:t>
            </a:r>
            <a:endParaRPr lang="es-ES_tradnl"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just">
              <a:buNone/>
            </a:pPr>
            <a:r>
              <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rPr>
              <a:t>	Ojo: Sí puede haber desarrollado alguna  actividad agraria anterior </a:t>
            </a:r>
            <a:r>
              <a:rPr lang="es-ES_tradnl" sz="1400" b="1" dirty="0">
                <a:latin typeface="Arial Unicode MS" panose="020B0604020202020204" pitchFamily="34" charset="-128"/>
                <a:ea typeface="Arial Unicode MS" panose="020B0604020202020204" pitchFamily="34" charset="-128"/>
                <a:cs typeface="Arial Unicode MS" panose="020B0604020202020204" pitchFamily="34" charset="-128"/>
              </a:rPr>
              <a:t>por cuenta ajena </a:t>
            </a:r>
            <a:r>
              <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rPr>
              <a:t>y/o </a:t>
            </a:r>
            <a:r>
              <a:rPr lang="es-ES_tradnl" sz="1400" b="1" dirty="0">
                <a:latin typeface="Arial Unicode MS" panose="020B0604020202020204" pitchFamily="34" charset="-128"/>
                <a:ea typeface="Arial Unicode MS" panose="020B0604020202020204" pitchFamily="34" charset="-128"/>
                <a:cs typeface="Arial Unicode MS" panose="020B0604020202020204" pitchFamily="34" charset="-128"/>
              </a:rPr>
              <a:t>socio colaborador.</a:t>
            </a:r>
            <a:endParaRPr lang="es-ES_tradnl" sz="1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lvl="0" indent="0" algn="just">
              <a:buNone/>
            </a:pPr>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s-ES"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400" b="1" dirty="0">
                <a:latin typeface="Arial Unicode MS" panose="020B0604020202020204" pitchFamily="34" charset="-128"/>
                <a:ea typeface="Arial Unicode MS" panose="020B0604020202020204" pitchFamily="34" charset="-128"/>
                <a:cs typeface="Arial Unicode MS" panose="020B0604020202020204" pitchFamily="34" charset="-128"/>
              </a:rPr>
              <a:t>Definición: </a:t>
            </a: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Titular responsable de explotación, con ha subvencionables para la ABRS y que no puede acceder a la RN como joven o nuevo agricultor. Nunca titular de DPB-DAB (desde 2015).</a:t>
            </a:r>
            <a:endPar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rPr>
              <a:t>Estar </a:t>
            </a: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incorporado a la actividad agraria como responsable de explotación desde al menos 2015 (no más tarde del 15/06/2015). Acreditada capacitación mediante el ejercicio de la actividad agraria, como titular de explotación o cotitular. Pueden acceder los ganaderos que percibían la ayuda de derechos especiales, con superficie.</a:t>
            </a:r>
          </a:p>
          <a:p>
            <a:pPr algn="just"/>
            <a:endParaRPr lang="es-ES"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s-ES" sz="3200" dirty="0"/>
          </a:p>
        </p:txBody>
      </p:sp>
      <p:sp>
        <p:nvSpPr>
          <p:cNvPr id="13" name="Rectángulo 12">
            <a:extLst>
              <a:ext uri="{FF2B5EF4-FFF2-40B4-BE49-F238E27FC236}">
                <a16:creationId xmlns:a16="http://schemas.microsoft.com/office/drawing/2014/main" id="{38619EB6-2501-4A75-B331-6F858DFC1ABB}"/>
              </a:ext>
            </a:extLst>
          </p:cNvPr>
          <p:cNvSpPr/>
          <p:nvPr/>
        </p:nvSpPr>
        <p:spPr bwMode="auto">
          <a:xfrm>
            <a:off x="3684930" y="4297681"/>
            <a:ext cx="6777798"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b="1" dirty="0">
                <a:solidFill>
                  <a:prstClr val="black"/>
                </a:solidFill>
                <a:latin typeface="Arial Unicode MS" pitchFamily="34" charset="-128"/>
                <a:ea typeface="Arial Unicode MS" pitchFamily="34" charset="-128"/>
                <a:cs typeface="Arial Unicode MS" pitchFamily="34" charset="-128"/>
              </a:rPr>
              <a:t>3) AGRICULTORES EN DESVENTAJA</a:t>
            </a:r>
          </a:p>
        </p:txBody>
      </p:sp>
      <p:sp>
        <p:nvSpPr>
          <p:cNvPr id="14" name="Rectángulo redondeado 9">
            <a:extLst>
              <a:ext uri="{FF2B5EF4-FFF2-40B4-BE49-F238E27FC236}">
                <a16:creationId xmlns:a16="http://schemas.microsoft.com/office/drawing/2014/main" id="{9FAACFBD-B6BC-446D-9574-B59FA2F43695}"/>
              </a:ext>
            </a:extLst>
          </p:cNvPr>
          <p:cNvSpPr/>
          <p:nvPr/>
        </p:nvSpPr>
        <p:spPr bwMode="auto">
          <a:xfrm>
            <a:off x="3865689" y="1634779"/>
            <a:ext cx="6733368" cy="2662902"/>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741339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84930" y="1133615"/>
            <a:ext cx="6777798"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b="1" dirty="0">
                <a:solidFill>
                  <a:prstClr val="black"/>
                </a:solidFill>
                <a:latin typeface="Arial Unicode MS" pitchFamily="34" charset="-128"/>
                <a:ea typeface="Arial Unicode MS" pitchFamily="34" charset="-128"/>
                <a:cs typeface="Arial Unicode MS" pitchFamily="34" charset="-128"/>
              </a:rPr>
              <a:t>4) AGRICULTORES EN PROGRAMAS REESTRUCTURACIÓN</a:t>
            </a:r>
          </a:p>
        </p:txBody>
      </p:sp>
      <p:sp>
        <p:nvSpPr>
          <p:cNvPr id="11" name="Marcador de contenido 2"/>
          <p:cNvSpPr>
            <a:spLocks noGrp="1"/>
          </p:cNvSpPr>
          <p:nvPr>
            <p:ph idx="1"/>
          </p:nvPr>
        </p:nvSpPr>
        <p:spPr>
          <a:xfrm>
            <a:off x="4033010" y="1853029"/>
            <a:ext cx="6081639" cy="4436476"/>
          </a:xfrm>
          <a:solidFill>
            <a:schemeClr val="bg1"/>
          </a:solidFill>
        </p:spPr>
        <p:txBody>
          <a:bodyPr>
            <a:noAutofit/>
          </a:bodyPr>
          <a:lstStyle/>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Agricultores con explotaciones acogidas a programas de reestructuración relativos a algún tipo de intervención pública regulada por una norma autonómica de rango de ley (bancos de tierras, bancos de explotaciones u otro instrumento de movilización de tierras).</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No han podido acceder a la RN como joven o nuevo agricultor.</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Incorporado a la actividad agraria como responsable de explotación. Conjugará criterios de formación lectiva o capacitación profesional.</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Superficie subvencionable libre de derechos a efectos de la asignación de RN acogida a un programa de reestructuración para evitar el abandono de tierras, en el marco de una intervención pública.</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No haber sido titular de DPB-DABRS.</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200762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77223" y="1122363"/>
            <a:ext cx="6777798" cy="59562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sz="2400" b="1" dirty="0">
                <a:solidFill>
                  <a:prstClr val="black"/>
                </a:solidFill>
                <a:latin typeface="Arial Unicode MS" pitchFamily="34" charset="-128"/>
                <a:ea typeface="Arial Unicode MS" pitchFamily="34" charset="-128"/>
                <a:cs typeface="Arial Unicode MS" pitchFamily="34" charset="-128"/>
              </a:rPr>
              <a:t> </a:t>
            </a:r>
            <a:r>
              <a:rPr lang="es-ES" b="1" dirty="0">
                <a:solidFill>
                  <a:prstClr val="black"/>
                </a:solidFill>
                <a:latin typeface="Arial Unicode MS" pitchFamily="34" charset="-128"/>
                <a:ea typeface="Arial Unicode MS" pitchFamily="34" charset="-128"/>
                <a:cs typeface="Arial Unicode MS" pitchFamily="34" charset="-128"/>
              </a:rPr>
              <a:t>INCORPORACIÓN POR FASES JOVENES AGRICULTORES</a:t>
            </a:r>
          </a:p>
        </p:txBody>
      </p:sp>
      <p:sp>
        <p:nvSpPr>
          <p:cNvPr id="13" name="2 Marcador de contenido"/>
          <p:cNvSpPr>
            <a:spLocks noGrp="1"/>
          </p:cNvSpPr>
          <p:nvPr>
            <p:ph idx="1"/>
          </p:nvPr>
        </p:nvSpPr>
        <p:spPr>
          <a:xfrm>
            <a:off x="4053014" y="1885071"/>
            <a:ext cx="6235347" cy="4600136"/>
          </a:xfrm>
          <a:solidFill>
            <a:schemeClr val="bg1"/>
          </a:solidFill>
        </p:spPr>
        <p:txBody>
          <a:bodyPr>
            <a:normAutofit fontScale="92500"/>
          </a:bodyPr>
          <a:lstStyle/>
          <a:p>
            <a:endParaRPr lang="es-ES" sz="1600" dirty="0">
              <a:solidFill>
                <a:srgbClr val="FF0000"/>
              </a:solidFill>
            </a:endParaRPr>
          </a:p>
          <a:p>
            <a:pPr algn="just"/>
            <a:r>
              <a:rPr lang="es-ES" sz="1700" b="1" u="sng" dirty="0">
                <a:latin typeface="Arial Unicode MS" panose="020B0604020202020204" pitchFamily="34" charset="-128"/>
                <a:ea typeface="Arial Unicode MS" panose="020B0604020202020204" pitchFamily="34" charset="-128"/>
                <a:cs typeface="Arial Unicode MS" panose="020B0604020202020204" pitchFamily="34" charset="-128"/>
              </a:rPr>
              <a:t>SUBMEDIDA 6.1. AYUDA A LA CREACIÓN DE EMPRESAS POR JÓVENES AGRICULTORES. PDR 2013-2020.</a:t>
            </a:r>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700" b="1" dirty="0">
                <a:latin typeface="Arial Unicode MS" panose="020B0604020202020204" pitchFamily="34" charset="-128"/>
                <a:ea typeface="Arial Unicode MS" panose="020B0604020202020204" pitchFamily="34" charset="-128"/>
                <a:cs typeface="Arial Unicode MS" panose="020B0604020202020204" pitchFamily="34" charset="-128"/>
              </a:rPr>
              <a:t>Orden 3-6-2016 de la Consejería de Agricultura y Medioambiente y Desarrollo Rural, por la que se establecen las bases reguladoras de las ayudas a la creación de empresas por jóvenes agricultores.</a:t>
            </a:r>
          </a:p>
          <a:p>
            <a:pPr algn="just"/>
            <a:r>
              <a:rPr lang="es-ES" sz="1700" b="1" dirty="0">
                <a:latin typeface="Arial Unicode MS" panose="020B0604020202020204" pitchFamily="34" charset="-128"/>
                <a:ea typeface="Arial Unicode MS" panose="020B0604020202020204" pitchFamily="34" charset="-128"/>
                <a:cs typeface="Arial Unicode MS" panose="020B0604020202020204" pitchFamily="34" charset="-128"/>
              </a:rPr>
              <a:t>Resolución de 22-6-2016 de la DGDR por la que se convocan, para el año 2016, las ayudas  a la creación de empresas por jóvenes agricultores.</a:t>
            </a:r>
          </a:p>
          <a:p>
            <a:pPr algn="just"/>
            <a:r>
              <a:rPr lang="es-ES" sz="1700" b="1" dirty="0">
                <a:latin typeface="Arial Unicode MS" panose="020B0604020202020204" pitchFamily="34" charset="-128"/>
                <a:ea typeface="Arial Unicode MS" panose="020B0604020202020204" pitchFamily="34" charset="-128"/>
                <a:cs typeface="Arial Unicode MS" panose="020B0604020202020204" pitchFamily="34" charset="-128"/>
              </a:rPr>
              <a:t>Orden 71/2018, de 15 de mayo, de la Consejería de Agricultura, Medio Ambiente y Desarrollo Rural, por la que se establecen las bases reguladoras de las ayudas a la creación de empresas agrarias para jóvenes.</a:t>
            </a:r>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700" b="1" dirty="0">
                <a:latin typeface="Arial Unicode MS" panose="020B0604020202020204" pitchFamily="34" charset="-128"/>
                <a:ea typeface="Arial Unicode MS" panose="020B0604020202020204" pitchFamily="34" charset="-128"/>
                <a:cs typeface="Arial Unicode MS" panose="020B0604020202020204" pitchFamily="34" charset="-128"/>
              </a:rPr>
              <a:t>Resolución de 13/07/2018, de la Dirección General de Desarrollo Rural, por la que se convocan, para el año 2018, las ayudas a la creación de empresas agrarias para jóvenes.</a:t>
            </a:r>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s-ES" sz="1600" b="1" dirty="0"/>
          </a:p>
        </p:txBody>
      </p:sp>
    </p:spTree>
    <p:extLst>
      <p:ext uri="{BB962C8B-B14F-4D97-AF65-F5344CB8AC3E}">
        <p14:creationId xmlns:p14="http://schemas.microsoft.com/office/powerpoint/2010/main" val="2518831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77223" y="1122363"/>
            <a:ext cx="6777798" cy="59562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sz="2400" b="1" dirty="0">
                <a:solidFill>
                  <a:prstClr val="black"/>
                </a:solidFill>
                <a:latin typeface="Arial Unicode MS" pitchFamily="34" charset="-128"/>
                <a:ea typeface="Arial Unicode MS" pitchFamily="34" charset="-128"/>
                <a:cs typeface="Arial Unicode MS" pitchFamily="34" charset="-128"/>
              </a:rPr>
              <a:t> </a:t>
            </a:r>
            <a:r>
              <a:rPr lang="es-ES" b="1" dirty="0">
                <a:solidFill>
                  <a:prstClr val="black"/>
                </a:solidFill>
                <a:latin typeface="Arial Unicode MS" pitchFamily="34" charset="-128"/>
                <a:ea typeface="Arial Unicode MS" pitchFamily="34" charset="-128"/>
                <a:cs typeface="Arial Unicode MS" pitchFamily="34" charset="-128"/>
              </a:rPr>
              <a:t>INCORPORACIÓN POR FASES JOVENES AGRICULTORES</a:t>
            </a:r>
          </a:p>
        </p:txBody>
      </p:sp>
      <p:sp>
        <p:nvSpPr>
          <p:cNvPr id="13" name="2 Marcador de contenido"/>
          <p:cNvSpPr>
            <a:spLocks noGrp="1"/>
          </p:cNvSpPr>
          <p:nvPr>
            <p:ph idx="1"/>
          </p:nvPr>
        </p:nvSpPr>
        <p:spPr>
          <a:xfrm>
            <a:off x="4053013" y="1885071"/>
            <a:ext cx="6484358" cy="4832970"/>
          </a:xfrm>
          <a:solidFill>
            <a:schemeClr val="bg1"/>
          </a:solidFill>
        </p:spPr>
        <p:txBody>
          <a:bodyPr>
            <a:normAutofit fontScale="92500" lnSpcReduction="20000"/>
          </a:bodyPr>
          <a:lstStyle/>
          <a:p>
            <a:endParaRPr lang="es-ES" sz="16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500" b="1" u="sng" dirty="0">
                <a:latin typeface="Arial Unicode MS" panose="020B0604020202020204" pitchFamily="34" charset="-128"/>
                <a:ea typeface="Arial Unicode MS" panose="020B0604020202020204" pitchFamily="34" charset="-128"/>
                <a:cs typeface="Arial Unicode MS" panose="020B0604020202020204" pitchFamily="34" charset="-128"/>
              </a:rPr>
              <a:t>SUBMEDIDA 6.1. AYUDA A LA CREACIÓN DE EMPRESAS POR JÓVENES AGRICULTORES. PDR 2013-2020.</a:t>
            </a:r>
            <a:endParaRPr lang="es-ES" sz="15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500" b="1" dirty="0">
                <a:latin typeface="Arial Unicode MS" panose="020B0604020202020204" pitchFamily="34" charset="-128"/>
                <a:ea typeface="Arial Unicode MS" panose="020B0604020202020204" pitchFamily="34" charset="-128"/>
                <a:cs typeface="Arial Unicode MS" panose="020B0604020202020204" pitchFamily="34" charset="-128"/>
              </a:rPr>
              <a:t>Orden 194/2020, de 21 de diciembre, de la Consejería de Agricultura, Agua y Desarrollo Rural, por la que se establecen las bases reguladoras de las ayudas a la creación de empresas agrarias para jóvenes y a las inversiones en explotaciones agrícolas y ganaderas.</a:t>
            </a:r>
          </a:p>
          <a:p>
            <a:pPr algn="just"/>
            <a:r>
              <a:rPr lang="es-ES" sz="1500" b="1" dirty="0">
                <a:latin typeface="Arial Unicode MS" panose="020B0604020202020204" pitchFamily="34" charset="-128"/>
                <a:ea typeface="Arial Unicode MS" panose="020B0604020202020204" pitchFamily="34" charset="-128"/>
                <a:cs typeface="Arial Unicode MS" panose="020B0604020202020204" pitchFamily="34" charset="-128"/>
              </a:rPr>
              <a:t>Resolución de 11/02/2021, de la Dirección General de Desarrollo Rural, por la que se convocan, por el procedimiento de tramitación anticipada, para el año 2021, las ayudas a la creación de empresas agrarias por jóvenes y ayudas a las inversiones en explotaciones agrícolas y ganaderas. Modificada por la resolución de 03/05/2021.</a:t>
            </a:r>
          </a:p>
          <a:p>
            <a:pPr algn="just"/>
            <a:r>
              <a:rPr lang="es-ES" sz="1500" b="1" u="sng" dirty="0">
                <a:latin typeface="Arial Unicode MS" panose="020B0604020202020204" pitchFamily="34" charset="-128"/>
                <a:ea typeface="Arial Unicode MS" panose="020B0604020202020204" pitchFamily="34" charset="-128"/>
                <a:cs typeface="Arial Unicode MS" panose="020B0604020202020204" pitchFamily="34" charset="-128"/>
              </a:rPr>
              <a:t>INTERVENCIÓN 6961.1 del PEPAC 2023-2027 de Castilla-La Mancha.</a:t>
            </a:r>
          </a:p>
          <a:p>
            <a:pPr algn="just"/>
            <a:r>
              <a:rPr lang="es-ES" sz="1500" b="1" dirty="0">
                <a:latin typeface="Arial Unicode MS" panose="020B0604020202020204" pitchFamily="34" charset="-128"/>
                <a:ea typeface="Arial Unicode MS" panose="020B0604020202020204" pitchFamily="34" charset="-128"/>
                <a:cs typeface="Arial Unicode MS" panose="020B0604020202020204" pitchFamily="34" charset="-128"/>
              </a:rPr>
              <a:t>Orden 198/2023, de 21 de diciembre, de la Consejería de Agricultura, Ganadería y Desarrollo Rural, por la que se establecen las bases reguladoras y normas de aplicación del régimen de ayudas al establecimiento de jóvenes a la agricultura y a inversiones para la modernización y/o mejora en explotaciones agrícolas y ganaderas en el marco de las intervenciones 6841.2 y 6961.1 del Plan estratégico de la PAC en la comunidad autónoma de Castilla-La Mancha para el periodo 2023-2027.</a:t>
            </a:r>
          </a:p>
          <a:p>
            <a:pPr algn="just"/>
            <a:r>
              <a:rPr lang="es-ES" sz="1500" b="1" dirty="0">
                <a:latin typeface="Arial Unicode MS" panose="020B0604020202020204" pitchFamily="34" charset="-128"/>
                <a:ea typeface="Arial Unicode MS" panose="020B0604020202020204" pitchFamily="34" charset="-128"/>
                <a:cs typeface="Arial Unicode MS" panose="020B0604020202020204" pitchFamily="34" charset="-128"/>
              </a:rPr>
              <a:t>Resolución de 26/12/2023, de la Dirección General de Desarrollo Rural, por la que se convocan, para el año 2023, las ayudas al establecimiento de jóvenes.</a:t>
            </a:r>
          </a:p>
          <a:p>
            <a:pPr marL="0" indent="0" algn="just">
              <a:buNone/>
            </a:pPr>
            <a:endParaRPr lang="es-ES" sz="15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922730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77223" y="1122363"/>
            <a:ext cx="6777798" cy="59562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sz="2400" b="1" dirty="0">
                <a:solidFill>
                  <a:prstClr val="black"/>
                </a:solidFill>
                <a:latin typeface="Arial Unicode MS" pitchFamily="34" charset="-128"/>
                <a:ea typeface="Arial Unicode MS" pitchFamily="34" charset="-128"/>
                <a:cs typeface="Arial Unicode MS" pitchFamily="34" charset="-128"/>
              </a:rPr>
              <a:t> </a:t>
            </a:r>
            <a:r>
              <a:rPr lang="es-ES" b="1" dirty="0">
                <a:solidFill>
                  <a:prstClr val="black"/>
                </a:solidFill>
                <a:latin typeface="Arial Unicode MS" pitchFamily="34" charset="-128"/>
                <a:ea typeface="Arial Unicode MS" pitchFamily="34" charset="-128"/>
                <a:cs typeface="Arial Unicode MS" pitchFamily="34" charset="-128"/>
              </a:rPr>
              <a:t>INCORPORACIÓN POR FASES JOVENES AGRICULTORES</a:t>
            </a:r>
          </a:p>
        </p:txBody>
      </p:sp>
      <p:sp>
        <p:nvSpPr>
          <p:cNvPr id="2" name="1 Marcador de contenido"/>
          <p:cNvSpPr>
            <a:spLocks noGrp="1"/>
          </p:cNvSpPr>
          <p:nvPr>
            <p:ph idx="1"/>
          </p:nvPr>
        </p:nvSpPr>
        <p:spPr>
          <a:xfrm>
            <a:off x="3677224" y="1717985"/>
            <a:ext cx="6667249" cy="5033953"/>
          </a:xfrm>
        </p:spPr>
        <p:txBody>
          <a:bodyPr>
            <a:normAutofit lnSpcReduction="10000"/>
          </a:bodyPr>
          <a:lstStyle/>
          <a:p>
            <a:pPr algn="just"/>
            <a:r>
              <a:rPr lang="es-ES" sz="1600" u="sng" dirty="0">
                <a:latin typeface="Arial Unicode MS" panose="020B0604020202020204" pitchFamily="34" charset="-128"/>
                <a:ea typeface="Arial Unicode MS" panose="020B0604020202020204" pitchFamily="34" charset="-128"/>
                <a:cs typeface="Arial Unicode MS" panose="020B0604020202020204" pitchFamily="34" charset="-128"/>
              </a:rPr>
              <a:t>Solo para los jóvenes que tienen Resolución concesión de ayuda para la creación de empresas por jóvenes agricultores:</a:t>
            </a:r>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1"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Resolución aprobatoria en:</a:t>
            </a:r>
          </a:p>
          <a:p>
            <a:pPr lvl="1" algn="just">
              <a:buFont typeface="Wingdings" panose="05000000000000000000" pitchFamily="2" charset="2"/>
              <a:buChar char="q"/>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Mayo 2017</a:t>
            </a:r>
          </a:p>
          <a:p>
            <a:pPr lvl="1" algn="just">
              <a:buFont typeface="Wingdings" panose="05000000000000000000" pitchFamily="2" charset="2"/>
              <a:buChar char="q"/>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Septiembre 2017</a:t>
            </a:r>
          </a:p>
          <a:p>
            <a:pPr lvl="1" algn="just">
              <a:buFont typeface="Wingdings" panose="05000000000000000000" pitchFamily="2" charset="2"/>
              <a:buChar char="q"/>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Mayo 2019</a:t>
            </a:r>
          </a:p>
          <a:p>
            <a:pPr lvl="1" algn="just">
              <a:buFont typeface="Wingdings" panose="05000000000000000000" pitchFamily="2" charset="2"/>
              <a:buChar char="q"/>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Marzo 2022</a:t>
            </a:r>
          </a:p>
          <a:p>
            <a:pPr lvl="1"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y solicitan por 1ª vez RN 2024, o si la solicitaron por primera vez en una de las campañas previas y no alcanzasen la superficie prevista en el plan empresarial podrán solicitar RN 2024, asignándose por la superficie restante.</a:t>
            </a:r>
          </a:p>
          <a:p>
            <a:pPr marL="628650" lvl="1" indent="-285750" defTabSz="685800">
              <a:spcBef>
                <a:spcPts val="375"/>
              </a:spcBef>
              <a:buFont typeface="Wingdings" panose="05000000000000000000" pitchFamily="2" charset="2"/>
              <a:buChar char="q"/>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Para estos casos hay que marcar:</a:t>
            </a:r>
          </a:p>
          <a:p>
            <a:pPr marL="628650" lvl="1" indent="-285750" defTabSz="685800">
              <a:spcBef>
                <a:spcPts val="375"/>
              </a:spcBef>
              <a:buFont typeface="Wingdings" panose="05000000000000000000" pitchFamily="2" charset="2"/>
              <a:buChar char="q"/>
            </a:pPr>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114300" lvl="1" indent="0" defTabSz="685800">
              <a:spcBef>
                <a:spcPts val="375"/>
              </a:spcBef>
              <a:buNone/>
            </a:pPr>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114300" lvl="1" indent="0" defTabSz="685800">
              <a:spcBef>
                <a:spcPts val="375"/>
              </a:spcBef>
              <a:buNone/>
            </a:pPr>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114300" lvl="1" indent="0" defTabSz="685800">
              <a:spcBef>
                <a:spcPts val="375"/>
              </a:spcBef>
              <a:buNone/>
            </a:pPr>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114300" lvl="1" indent="0" defTabSz="685800">
              <a:spcBef>
                <a:spcPts val="375"/>
              </a:spcBef>
              <a:buNone/>
            </a:pPr>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114300" lvl="1" indent="0" defTabSz="685800">
              <a:spcBef>
                <a:spcPts val="375"/>
              </a:spcBef>
              <a:buNone/>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NOTA: En captura 2024 aparecen dos opciones a marcar de incorporación por fases. Se puede marcar cualquiera de las dos.</a:t>
            </a:r>
          </a:p>
          <a:p>
            <a:pPr lvl="1">
              <a:buFont typeface="Courier New" panose="02070309020205020404" pitchFamily="49" charset="0"/>
              <a:buChar char="o"/>
            </a:pPr>
            <a:endParaRPr lang="es-ES" dirty="0"/>
          </a:p>
          <a:p>
            <a:pPr lvl="1">
              <a:buFont typeface="Courier New" panose="02070309020205020404" pitchFamily="49" charset="0"/>
              <a:buChar char="o"/>
            </a:pPr>
            <a:endParaRPr lang="es-ES" dirty="0"/>
          </a:p>
        </p:txBody>
      </p:sp>
      <p:pic>
        <p:nvPicPr>
          <p:cNvPr id="11" name="Imagen 10">
            <a:extLst>
              <a:ext uri="{FF2B5EF4-FFF2-40B4-BE49-F238E27FC236}">
                <a16:creationId xmlns:a16="http://schemas.microsoft.com/office/drawing/2014/main" id="{5F13F835-8FCF-4C99-99EC-935D489327D7}"/>
              </a:ext>
            </a:extLst>
          </p:cNvPr>
          <p:cNvPicPr>
            <a:picLocks noChangeAspect="1"/>
          </p:cNvPicPr>
          <p:nvPr/>
        </p:nvPicPr>
        <p:blipFill>
          <a:blip r:embed="rId4"/>
          <a:stretch>
            <a:fillRect/>
          </a:stretch>
        </p:blipFill>
        <p:spPr>
          <a:xfrm>
            <a:off x="3804002" y="4580879"/>
            <a:ext cx="6733369" cy="1240802"/>
          </a:xfrm>
          <a:prstGeom prst="rect">
            <a:avLst/>
          </a:prstGeom>
        </p:spPr>
      </p:pic>
    </p:spTree>
    <p:extLst>
      <p:ext uri="{BB962C8B-B14F-4D97-AF65-F5344CB8AC3E}">
        <p14:creationId xmlns:p14="http://schemas.microsoft.com/office/powerpoint/2010/main" val="215907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77223" y="1122363"/>
            <a:ext cx="6777798" cy="59562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sz="2400" b="1" dirty="0">
                <a:solidFill>
                  <a:prstClr val="black"/>
                </a:solidFill>
                <a:latin typeface="Arial Unicode MS" pitchFamily="34" charset="-128"/>
                <a:ea typeface="Arial Unicode MS" pitchFamily="34" charset="-128"/>
                <a:cs typeface="Arial Unicode MS" pitchFamily="34" charset="-128"/>
              </a:rPr>
              <a:t> </a:t>
            </a:r>
            <a:r>
              <a:rPr lang="es-ES" b="1" dirty="0">
                <a:solidFill>
                  <a:prstClr val="black"/>
                </a:solidFill>
                <a:latin typeface="Arial Unicode MS" pitchFamily="34" charset="-128"/>
                <a:ea typeface="Arial Unicode MS" pitchFamily="34" charset="-128"/>
                <a:cs typeface="Arial Unicode MS" pitchFamily="34" charset="-128"/>
              </a:rPr>
              <a:t>INCORPORACIÓN POR FASES JOVENES AGRICULTORES</a:t>
            </a:r>
          </a:p>
        </p:txBody>
      </p:sp>
      <p:sp>
        <p:nvSpPr>
          <p:cNvPr id="2" name="1 Marcador de contenido"/>
          <p:cNvSpPr>
            <a:spLocks noGrp="1"/>
          </p:cNvSpPr>
          <p:nvPr>
            <p:ph idx="1"/>
          </p:nvPr>
        </p:nvSpPr>
        <p:spPr>
          <a:xfrm>
            <a:off x="3804003" y="1812443"/>
            <a:ext cx="6733367" cy="4939495"/>
          </a:xfrm>
        </p:spPr>
        <p:txBody>
          <a:bodyPr>
            <a:normAutofit/>
          </a:bodyPr>
          <a:lstStyle/>
          <a:p>
            <a:pPr marL="342900" lvl="1" indent="0" algn="ctr">
              <a:buNone/>
            </a:pPr>
            <a:r>
              <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rPr>
              <a:t>REQUISITOS</a:t>
            </a:r>
          </a:p>
          <a:p>
            <a:pPr marL="342900" lvl="1" indent="0" algn="ctr">
              <a:buNone/>
            </a:pPr>
            <a:endPar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Que en el PE del solicitante se especifique su ejecución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en fases</a:t>
            </a:r>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y que </a:t>
            </a:r>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la superficie declarada para las campañas de RN solicitadas no supere el total contenido en el PE.</a:t>
            </a:r>
            <a:endParaRPr lang="es-ES" sz="16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endParaRPr lang="es-ES" sz="16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Que la explotación final esté descrita en el PE desde el principio y que haya sido aprobado y evaluado en el ámbito de un PDR.</a:t>
            </a:r>
          </a:p>
          <a:p>
            <a:pPr marL="0" indent="0">
              <a:buNone/>
            </a:pPr>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r>
              <a:rPr lang="es-ES" sz="1600" u="sng" dirty="0">
                <a:latin typeface="Arial Unicode MS" panose="020B0604020202020204" pitchFamily="34" charset="-128"/>
                <a:ea typeface="Arial Unicode MS" panose="020B0604020202020204" pitchFamily="34" charset="-128"/>
                <a:cs typeface="Arial Unicode MS" panose="020B0604020202020204" pitchFamily="34" charset="-128"/>
              </a:rPr>
              <a:t>La asignación final de la RN se tiene que ajustar al tamaño final de la explotación especificado en el PE.</a:t>
            </a:r>
          </a:p>
          <a:p>
            <a:pPr algn="just"/>
            <a:endParaRPr lang="es-ES" sz="1800" dirty="0"/>
          </a:p>
          <a:p>
            <a:pPr lvl="1">
              <a:buFont typeface="Courier New" panose="02070309020205020404" pitchFamily="49" charset="0"/>
              <a:buChar char="o"/>
            </a:pPr>
            <a:endParaRPr lang="es-ES" dirty="0"/>
          </a:p>
          <a:p>
            <a:pPr lvl="1">
              <a:buFont typeface="Courier New" panose="02070309020205020404" pitchFamily="49" charset="0"/>
              <a:buChar char="o"/>
            </a:pPr>
            <a:endParaRPr lang="es-ES" dirty="0"/>
          </a:p>
        </p:txBody>
      </p:sp>
    </p:spTree>
    <p:extLst>
      <p:ext uri="{BB962C8B-B14F-4D97-AF65-F5344CB8AC3E}">
        <p14:creationId xmlns:p14="http://schemas.microsoft.com/office/powerpoint/2010/main" val="7049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35627" y="1844825"/>
            <a:ext cx="1785145" cy="3331305"/>
          </a:xfrm>
          <a:prstGeom prst="rect">
            <a:avLst/>
          </a:prstGeom>
          <a:noFill/>
          <a:ln>
            <a:noFill/>
          </a:ln>
          <a:effectLst>
            <a:outerShdw dist="35921" dir="2700000" algn="ctr" rotWithShape="0">
              <a:schemeClr val="bg2"/>
            </a:outerShdw>
            <a:softEdge rad="254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ctrTitle"/>
          </p:nvPr>
        </p:nvSpPr>
        <p:spPr>
          <a:xfrm>
            <a:off x="2209800" y="1122364"/>
            <a:ext cx="7772400" cy="951763"/>
          </a:xfrm>
        </p:spPr>
        <p:txBody>
          <a:bodyPr>
            <a:noAutofit/>
          </a:bodyPr>
          <a:lstStyle/>
          <a:p>
            <a:r>
              <a:rPr lang="es-ES" sz="3200" dirty="0">
                <a:latin typeface="Arial Unicode MS" pitchFamily="34" charset="-128"/>
                <a:ea typeface="Arial Unicode MS" pitchFamily="34" charset="-128"/>
                <a:cs typeface="Arial Unicode MS" pitchFamily="34" charset="-128"/>
              </a:rPr>
              <a:t>AYUDA BÁSICA A LA RENTA PARA LA SOSTENIBILIDAD C. 2024</a:t>
            </a:r>
          </a:p>
        </p:txBody>
      </p:sp>
      <p:sp>
        <p:nvSpPr>
          <p:cNvPr id="3" name="Subtítulo 2"/>
          <p:cNvSpPr>
            <a:spLocks noGrp="1"/>
          </p:cNvSpPr>
          <p:nvPr>
            <p:ph type="subTitle" idx="1"/>
          </p:nvPr>
        </p:nvSpPr>
        <p:spPr>
          <a:xfrm>
            <a:off x="1775520" y="2032303"/>
            <a:ext cx="7344816" cy="3440715"/>
          </a:xfrm>
        </p:spPr>
        <p:txBody>
          <a:bodyPr>
            <a:normAutofit/>
          </a:bodyPr>
          <a:lstStyle/>
          <a:p>
            <a:pPr marL="342900" lvl="1" algn="just" defTabSz="685800">
              <a:spcBef>
                <a:spcPts val="375"/>
              </a:spcBef>
              <a:buFont typeface="Wingdings" pitchFamily="2" charset="2"/>
              <a:buChar char="§"/>
            </a:pPr>
            <a:r>
              <a:rPr lang="es-ES" sz="2400" b="1" dirty="0">
                <a:latin typeface="Arial Unicode MS" pitchFamily="34" charset="-128"/>
                <a:ea typeface="Arial Unicode MS" pitchFamily="34" charset="-128"/>
                <a:cs typeface="Arial Unicode MS" pitchFamily="34" charset="-128"/>
              </a:rPr>
              <a:t> </a:t>
            </a:r>
            <a:r>
              <a:rPr lang="es-ES" b="1" dirty="0">
                <a:latin typeface="Arial Unicode MS" pitchFamily="34" charset="-128"/>
                <a:ea typeface="Arial Unicode MS" pitchFamily="34" charset="-128"/>
                <a:cs typeface="Arial Unicode MS" pitchFamily="34" charset="-128"/>
              </a:rPr>
              <a:t>Segundo año de aplicación en 2024 tras la publicación, el 27 de diciembre de 2022, de los Reales Decretos, entre ellos:</a:t>
            </a:r>
          </a:p>
          <a:p>
            <a:pPr marL="800100" lvl="1" indent="-342900" algn="just">
              <a:buFont typeface="Arial" panose="020B0604020202020204" pitchFamily="34" charset="0"/>
              <a:buChar char="•"/>
            </a:pP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1045/2022,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sobre derechos de ayuda básica a la renta para la sostenibilidad de la Política Agrícola Común.</a:t>
            </a:r>
          </a:p>
          <a:p>
            <a:pPr marL="800100" lvl="1" indent="-342900" algn="just">
              <a:buFont typeface="Arial" panose="020B0604020202020204" pitchFamily="34" charset="0"/>
              <a:buChar char="•"/>
            </a:pP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1047/2022,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por el que se regula el sistema de gestión y control de las intervenciones del Plan Estratégico y otras ayudas de la Política Agrícola Común.</a:t>
            </a:r>
          </a:p>
          <a:p>
            <a:pPr marL="800100" lvl="1" indent="-342900" algn="just">
              <a:buFont typeface="Arial" panose="020B0604020202020204" pitchFamily="34" charset="0"/>
              <a:buChar char="•"/>
            </a:pP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1048/2022,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sobre la aplicación, a partir de 2023, de las intervenciones en forma de pagos directos y el establecimiento de requisitos comunes en el marco del PEPAC, y la regulación de la SU del sistema integrado de gestión y control.</a:t>
            </a:r>
          </a:p>
          <a:p>
            <a:pPr marL="800100" lvl="1" indent="-342900" algn="just">
              <a:buFont typeface="Arial" panose="020B0604020202020204" pitchFamily="34" charset="0"/>
              <a:buChar char="•"/>
            </a:pP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1177/2023,</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modificatorio de los anteriores Reales Decretos.</a:t>
            </a:r>
          </a:p>
          <a:p>
            <a:pPr marL="800100" lvl="1" indent="-342900" algn="just">
              <a:buFont typeface="Arial" panose="020B0604020202020204" pitchFamily="34" charset="0"/>
              <a:buChar char="•"/>
            </a:pPr>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1" algn="l"/>
            <a:endParaRPr lang="es-ES" b="1" dirty="0">
              <a:latin typeface="Arial Unicode MS" pitchFamily="34" charset="-128"/>
              <a:ea typeface="Arial Unicode MS" pitchFamily="34" charset="-128"/>
              <a:cs typeface="Arial Unicode MS" pitchFamily="34" charset="-128"/>
            </a:endParaRPr>
          </a:p>
          <a:p>
            <a:pPr lvl="1" algn="l"/>
            <a:endParaRPr lang="es-ES" sz="1400" b="1" dirty="0">
              <a:latin typeface="Arial Unicode MS" pitchFamily="34" charset="-128"/>
              <a:ea typeface="Arial Unicode MS" pitchFamily="34" charset="-128"/>
              <a:cs typeface="Arial Unicode MS" pitchFamily="34" charset="-128"/>
            </a:endParaRPr>
          </a:p>
          <a:p>
            <a:endParaRPr lang="es-ES" sz="1800" b="1" dirty="0">
              <a:latin typeface="Arial Unicode MS" pitchFamily="34" charset="-128"/>
              <a:ea typeface="Arial Unicode MS" pitchFamily="34" charset="-128"/>
              <a:cs typeface="Arial Unicode MS" pitchFamily="34" charset="-128"/>
            </a:endParaRPr>
          </a:p>
        </p:txBody>
      </p:sp>
      <p:pic>
        <p:nvPicPr>
          <p:cNvPr id="4" name="Imagen 3"/>
          <p:cNvPicPr/>
          <p:nvPr/>
        </p:nvPicPr>
        <p:blipFill rotWithShape="1">
          <a:blip r:embed="rId4" cstate="print"/>
          <a:srcRect l="21509" t="15213" r="2735" b="75967"/>
          <a:stretch/>
        </p:blipFill>
        <p:spPr bwMode="auto">
          <a:xfrm>
            <a:off x="1376772" y="121757"/>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5" cstate="print"/>
          <a:srcRect l="8709" r="7353" b="36811"/>
          <a:stretch/>
        </p:blipFill>
        <p:spPr>
          <a:xfrm>
            <a:off x="1333835" y="57580"/>
            <a:ext cx="1751930" cy="1098738"/>
          </a:xfrm>
          <a:prstGeom prst="rect">
            <a:avLst/>
          </a:prstGeom>
        </p:spPr>
      </p:pic>
      <p:sp>
        <p:nvSpPr>
          <p:cNvPr id="6" name="Rectangle 3"/>
          <p:cNvSpPr>
            <a:spLocks noChangeArrowheads="1"/>
          </p:cNvSpPr>
          <p:nvPr/>
        </p:nvSpPr>
        <p:spPr bwMode="auto">
          <a:xfrm>
            <a:off x="3638766" y="195469"/>
            <a:ext cx="622818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Consejería de Agricultura, Ganadería y Desarrollo Rural </a:t>
            </a:r>
            <a:endParaRPr lang="es-ES" altLang="es-ES"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0" hangingPunct="0"/>
            <a:r>
              <a:rPr lang="es-ES" altLang="es-ES" sz="1400" b="1" dirty="0">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Servicio de Gestión de Derechos de Pago de la PAC</a:t>
            </a:r>
            <a:endParaRPr lang="es-ES" altLang="es-ES"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8" name="Conector recto 7"/>
          <p:cNvCxnSpPr/>
          <p:nvPr/>
        </p:nvCxnSpPr>
        <p:spPr>
          <a:xfrm>
            <a:off x="1775521" y="5661249"/>
            <a:ext cx="8612155" cy="466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32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77223" y="1122363"/>
            <a:ext cx="6777798" cy="59562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 sz="1700" b="1" dirty="0">
                <a:solidFill>
                  <a:prstClr val="black"/>
                </a:solidFill>
                <a:latin typeface="Arial Unicode MS" pitchFamily="34" charset="-128"/>
                <a:ea typeface="Arial Unicode MS" pitchFamily="34" charset="-128"/>
                <a:cs typeface="Arial Unicode MS" pitchFamily="34" charset="-128"/>
              </a:rPr>
              <a:t>Novedad requisito de alta en Seguridad Social (aplicable también a ayuda complementaria jóvenes y cesiones V3, V6 y AJ)</a:t>
            </a:r>
          </a:p>
        </p:txBody>
      </p:sp>
      <p:sp>
        <p:nvSpPr>
          <p:cNvPr id="2" name="1 Marcador de contenido"/>
          <p:cNvSpPr>
            <a:spLocks noGrp="1"/>
          </p:cNvSpPr>
          <p:nvPr>
            <p:ph idx="1"/>
          </p:nvPr>
        </p:nvSpPr>
        <p:spPr>
          <a:xfrm>
            <a:off x="3804003" y="1812443"/>
            <a:ext cx="6733367" cy="4939495"/>
          </a:xfrm>
        </p:spPr>
        <p:txBody>
          <a:bodyPr>
            <a:normAutofit/>
          </a:bodyPr>
          <a:lstStyle/>
          <a:p>
            <a:pPr algn="just"/>
            <a:r>
              <a:rPr lang="es-ES" sz="1300" dirty="0">
                <a:latin typeface="Arial Unicode MS" panose="020B0604020202020204" pitchFamily="34" charset="-128"/>
                <a:ea typeface="Arial Unicode MS" panose="020B0604020202020204" pitchFamily="34" charset="-128"/>
                <a:cs typeface="Arial Unicode MS" panose="020B0604020202020204" pitchFamily="34" charset="-128"/>
              </a:rPr>
              <a:t>En relación con la afiliación a la SS en una actividad agraria, se tendrá en cuenta el Anexo V de la Circular de coordinación del FEGA sobre Criterios generales y específicos para el cumplimiento de los requisitos mínimos y la figura de agricultor activo (lista de códigos CNAE e IAE relacionados con el sector agroalimentario).</a:t>
            </a:r>
          </a:p>
          <a:p>
            <a:pPr marL="457200" lvl="1" indent="0">
              <a:buNone/>
            </a:pPr>
            <a:endParaRPr lang="es-ES" dirty="0"/>
          </a:p>
          <a:p>
            <a:pPr lvl="1">
              <a:buFont typeface="Courier New" panose="02070309020205020404" pitchFamily="49" charset="0"/>
              <a:buChar char="o"/>
            </a:pPr>
            <a:endParaRPr lang="es-ES" dirty="0"/>
          </a:p>
        </p:txBody>
      </p:sp>
      <p:pic>
        <p:nvPicPr>
          <p:cNvPr id="7" name="Imagen 6">
            <a:extLst>
              <a:ext uri="{FF2B5EF4-FFF2-40B4-BE49-F238E27FC236}">
                <a16:creationId xmlns:a16="http://schemas.microsoft.com/office/drawing/2014/main" id="{36445D51-EE6C-4D38-9BE2-5B310A7E6EC4}"/>
              </a:ext>
            </a:extLst>
          </p:cNvPr>
          <p:cNvPicPr>
            <a:picLocks noChangeAspect="1"/>
          </p:cNvPicPr>
          <p:nvPr/>
        </p:nvPicPr>
        <p:blipFill>
          <a:blip r:embed="rId4"/>
          <a:stretch>
            <a:fillRect/>
          </a:stretch>
        </p:blipFill>
        <p:spPr>
          <a:xfrm>
            <a:off x="3843339" y="2623457"/>
            <a:ext cx="3711348" cy="3899133"/>
          </a:xfrm>
          <a:prstGeom prst="rect">
            <a:avLst/>
          </a:prstGeom>
        </p:spPr>
      </p:pic>
      <p:pic>
        <p:nvPicPr>
          <p:cNvPr id="11" name="Imagen 10">
            <a:extLst>
              <a:ext uri="{FF2B5EF4-FFF2-40B4-BE49-F238E27FC236}">
                <a16:creationId xmlns:a16="http://schemas.microsoft.com/office/drawing/2014/main" id="{09789E5F-DEA6-4184-9F5C-513AF81C0CCF}"/>
              </a:ext>
            </a:extLst>
          </p:cNvPr>
          <p:cNvPicPr>
            <a:picLocks noChangeAspect="1"/>
          </p:cNvPicPr>
          <p:nvPr/>
        </p:nvPicPr>
        <p:blipFill>
          <a:blip r:embed="rId5"/>
          <a:stretch>
            <a:fillRect/>
          </a:stretch>
        </p:blipFill>
        <p:spPr>
          <a:xfrm>
            <a:off x="7724648" y="2741153"/>
            <a:ext cx="2730373" cy="3899133"/>
          </a:xfrm>
          <a:prstGeom prst="rect">
            <a:avLst/>
          </a:prstGeom>
        </p:spPr>
      </p:pic>
    </p:spTree>
    <p:extLst>
      <p:ext uri="{BB962C8B-B14F-4D97-AF65-F5344CB8AC3E}">
        <p14:creationId xmlns:p14="http://schemas.microsoft.com/office/powerpoint/2010/main" val="1260243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80593" y="1801577"/>
            <a:ext cx="8630815" cy="5011799"/>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1850572" y="1133615"/>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_tradnl" sz="1700" b="1" dirty="0">
                <a:solidFill>
                  <a:prstClr val="black"/>
                </a:solidFill>
                <a:latin typeface="Arial Unicode MS" pitchFamily="34" charset="-128"/>
                <a:ea typeface="Arial Unicode MS" pitchFamily="34" charset="-128"/>
                <a:cs typeface="Arial Unicode MS" pitchFamily="34" charset="-128"/>
              </a:rPr>
              <a:t>AYUDA COMPLEMENTARIA PARA JÓVENES AGRICULTORES Y AGRICULTORAS</a:t>
            </a:r>
            <a:endParaRPr lang="es-ES" sz="1700" b="1" dirty="0">
              <a:solidFill>
                <a:prstClr val="black"/>
              </a:solidFill>
              <a:latin typeface="Arial Unicode MS" pitchFamily="34" charset="-128"/>
              <a:ea typeface="Arial Unicode MS" pitchFamily="34" charset="-128"/>
              <a:cs typeface="Arial Unicode MS" pitchFamily="34" charset="-128"/>
            </a:endParaRPr>
          </a:p>
        </p:txBody>
      </p:sp>
      <p:sp>
        <p:nvSpPr>
          <p:cNvPr id="8" name="Marcador de contenido 2"/>
          <p:cNvSpPr>
            <a:spLocks noGrp="1"/>
          </p:cNvSpPr>
          <p:nvPr>
            <p:ph idx="1"/>
          </p:nvPr>
        </p:nvSpPr>
        <p:spPr>
          <a:xfrm>
            <a:off x="1926500" y="1740487"/>
            <a:ext cx="8536228" cy="5072888"/>
          </a:xfrm>
          <a:solidFill>
            <a:schemeClr val="bg1"/>
          </a:solidFill>
        </p:spPr>
        <p:txBody>
          <a:bodyPr>
            <a:normAutofit lnSpcReduction="10000"/>
          </a:bodyPr>
          <a:lstStyle/>
          <a:p>
            <a:pPr algn="just">
              <a:buNone/>
            </a:pPr>
            <a:r>
              <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rPr>
              <a:t>Requisitos (RD 1048/2022):</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Tener derecho a percibir un pago en virtud de la ABRS.</a:t>
            </a:r>
          </a:p>
          <a:p>
            <a:pPr algn="just"/>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&lt; 41 años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en el año de presentación de su 1ª solicitud de derechos de ABRS y que lo soliciten en la SU.</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Instalarse por 1ª vez en una explotación agraria, como responsable de la misma,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en los 5 años previos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 la primera presentación de la solicitud de ABRS. (fecha de alta SS).</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Cumplir los requisitos de acceso a los jóvenes agricultores en el marco de la asignación de los derechos a la Reserva Nacional. Recordar que la formación / capacitación y alta en SS deben cumplirse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a fecha de fin de plazo de modificación de la SU.</a:t>
            </a:r>
          </a:p>
          <a:p>
            <a:pPr marL="0" indent="0" algn="just">
              <a:buNone/>
            </a:pPr>
            <a:r>
              <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rPr>
              <a:t>Importe de la ayuda</a:t>
            </a:r>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Se concederá un pago anual /ha subvencionable, y será igual al VMR de la región donde esté ubicada la superficie de la explotación,. En el caso de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jóvenes agricultoras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con control efectivo sobre la explotación,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el importe de la ayuda será un 15 % superior al VMR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que corresponda. </a:t>
            </a:r>
          </a:p>
          <a:p>
            <a:pPr algn="just"/>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Máximo 100ha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 considerar para la ayuda. En cooperativas agroalimentarias, cooperativas de trabajo asociado con objeto de explotación agropecuaria y las de explotación comunitaria de la tierra, las SAT y las ETC inscritas conforme se establece en la Ley 35/2011, de 4 de octubre, este umbral se calculará y aplicará, individualmente a cada uno de los miembros que conformen dichas entidades.</a:t>
            </a:r>
          </a:p>
        </p:txBody>
      </p:sp>
    </p:spTree>
    <p:extLst>
      <p:ext uri="{BB962C8B-B14F-4D97-AF65-F5344CB8AC3E}">
        <p14:creationId xmlns:p14="http://schemas.microsoft.com/office/powerpoint/2010/main" val="1429402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1634780"/>
            <a:ext cx="8630815" cy="5083263"/>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1766597" y="1076281"/>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_tradnl" sz="1700" b="1" dirty="0">
                <a:solidFill>
                  <a:prstClr val="black"/>
                </a:solidFill>
                <a:latin typeface="Arial Unicode MS" pitchFamily="34" charset="-128"/>
                <a:ea typeface="Arial Unicode MS" pitchFamily="34" charset="-128"/>
                <a:cs typeface="Arial Unicode MS" pitchFamily="34" charset="-128"/>
              </a:rPr>
              <a:t>AYUDA COMPLEMENTARIA PARA JÓVENES AGRICULTORES Y AGRICULTORAS</a:t>
            </a:r>
            <a:endParaRPr lang="es-ES" sz="1700" b="1" dirty="0">
              <a:solidFill>
                <a:prstClr val="black"/>
              </a:solidFill>
              <a:latin typeface="Arial Unicode MS" pitchFamily="34" charset="-128"/>
              <a:ea typeface="Arial Unicode MS" pitchFamily="34" charset="-128"/>
              <a:cs typeface="Arial Unicode MS" pitchFamily="34" charset="-128"/>
            </a:endParaRPr>
          </a:p>
        </p:txBody>
      </p:sp>
      <p:sp>
        <p:nvSpPr>
          <p:cNvPr id="8" name="Marcador de contenido 2"/>
          <p:cNvSpPr>
            <a:spLocks noGrp="1"/>
          </p:cNvSpPr>
          <p:nvPr>
            <p:ph idx="1"/>
          </p:nvPr>
        </p:nvSpPr>
        <p:spPr>
          <a:xfrm>
            <a:off x="1884006" y="1740487"/>
            <a:ext cx="8404166" cy="4814514"/>
          </a:xfrm>
          <a:solidFill>
            <a:schemeClr val="bg1"/>
          </a:solidFill>
        </p:spPr>
        <p:txBody>
          <a:bodyPr>
            <a:normAutofit/>
          </a:bodyPr>
          <a:lstStyle/>
          <a:p>
            <a:pPr marL="0" indent="0" algn="just">
              <a:buNone/>
            </a:pPr>
            <a:endParaRPr lang="es-ES" sz="2400" dirty="0">
              <a:latin typeface="Calibri (Cuerpo)"/>
            </a:endParaRP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El pago se concederá por un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máximo de 5 años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 partir del año de primera presentación de una solicitud de pago para esta ayuda y siempre que dicha solicitud se presente durante cada uno de esos 5 años.</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Aplicable el período de 5 años a los agricultores que hayan recibido el pago para jóvenes agricultores respecto de las solicitudes presentadas antes de 2024 (hasta completar 5 años desde su 1ª solicitud subvencionable).</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Anexo IX - RD 1048/2022: valor máx. y mín./ha para esta ayuda.</a:t>
            </a:r>
          </a:p>
        </p:txBody>
      </p:sp>
    </p:spTree>
    <p:extLst>
      <p:ext uri="{BB962C8B-B14F-4D97-AF65-F5344CB8AC3E}">
        <p14:creationId xmlns:p14="http://schemas.microsoft.com/office/powerpoint/2010/main" val="4244422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1850572" y="1133615"/>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rPr>
              <a:t>CESIONES DE DERECHOS 2024</a:t>
            </a:r>
            <a:endParaRPr lang="es-ES" sz="2800" b="1" dirty="0">
              <a:solidFill>
                <a:prstClr val="black"/>
              </a:solidFill>
              <a:latin typeface="Arial Unicode MS" pitchFamily="34" charset="-128"/>
              <a:ea typeface="Arial Unicode MS" pitchFamily="34" charset="-128"/>
              <a:cs typeface="Arial Unicode MS" pitchFamily="34" charset="-128"/>
            </a:endParaRPr>
          </a:p>
        </p:txBody>
      </p:sp>
      <p:graphicFrame>
        <p:nvGraphicFramePr>
          <p:cNvPr id="8" name="Marcador de contenido 4"/>
          <p:cNvGraphicFramePr>
            <a:graphicFrameLocks noGrp="1"/>
          </p:cNvGraphicFramePr>
          <p:nvPr>
            <p:ph idx="1"/>
            <p:extLst>
              <p:ext uri="{D42A27DB-BD31-4B8C-83A1-F6EECF244321}">
                <p14:modId xmlns:p14="http://schemas.microsoft.com/office/powerpoint/2010/main" val="1493170772"/>
              </p:ext>
            </p:extLst>
          </p:nvPr>
        </p:nvGraphicFramePr>
        <p:xfrm>
          <a:off x="1670042" y="2065041"/>
          <a:ext cx="8997958" cy="4322277"/>
        </p:xfrm>
        <a:graphic>
          <a:graphicData uri="http://schemas.openxmlformats.org/drawingml/2006/table">
            <a:tbl>
              <a:tblPr firstRow="1" bandRow="1">
                <a:tableStyleId>{5C22544A-7EE6-4342-B048-85BDC9FD1C3A}</a:tableStyleId>
              </a:tblPr>
              <a:tblGrid>
                <a:gridCol w="2510204">
                  <a:extLst>
                    <a:ext uri="{9D8B030D-6E8A-4147-A177-3AD203B41FA5}">
                      <a16:colId xmlns:a16="http://schemas.microsoft.com/office/drawing/2014/main" val="20000"/>
                    </a:ext>
                  </a:extLst>
                </a:gridCol>
                <a:gridCol w="6487754">
                  <a:extLst>
                    <a:ext uri="{9D8B030D-6E8A-4147-A177-3AD203B41FA5}">
                      <a16:colId xmlns:a16="http://schemas.microsoft.com/office/drawing/2014/main" val="20001"/>
                    </a:ext>
                  </a:extLst>
                </a:gridCol>
              </a:tblGrid>
              <a:tr h="860337">
                <a:tc>
                  <a:txBody>
                    <a:bodyPr/>
                    <a:lstStyle/>
                    <a:p>
                      <a:r>
                        <a:rPr lang="es-ES" sz="2400" b="0" i="0" u="none" strike="noStrike" baseline="0" dirty="0">
                          <a:latin typeface="HelveticaNeueLT-Roman"/>
                        </a:rPr>
                        <a:t>Característica</a:t>
                      </a:r>
                      <a:endParaRPr lang="es-ES" sz="1800" dirty="0"/>
                    </a:p>
                  </a:txBody>
                  <a:tcPr/>
                </a:tc>
                <a:tc>
                  <a:txBody>
                    <a:bodyPr/>
                    <a:lstStyle/>
                    <a:p>
                      <a:r>
                        <a:rPr lang="es-ES" sz="2400" b="0" i="0" u="none" strike="noStrike" kern="1200" baseline="0" dirty="0">
                          <a:solidFill>
                            <a:schemeClr val="lt1"/>
                          </a:solidFill>
                          <a:latin typeface="+mn-lt"/>
                          <a:ea typeface="+mn-ea"/>
                          <a:cs typeface="+mn-cs"/>
                        </a:rPr>
                        <a:t>Observaciones</a:t>
                      </a:r>
                      <a:endParaRPr lang="es-ES" sz="1800" dirty="0"/>
                    </a:p>
                  </a:txBody>
                  <a:tcPr/>
                </a:tc>
                <a:extLst>
                  <a:ext uri="{0D108BD9-81ED-4DB2-BD59-A6C34878D82A}">
                    <a16:rowId xmlns:a16="http://schemas.microsoft.com/office/drawing/2014/main" val="10000"/>
                  </a:ext>
                </a:extLst>
              </a:tr>
              <a:tr h="1038582">
                <a:tc>
                  <a:txBody>
                    <a:bodyPr/>
                    <a:lstStyle/>
                    <a:p>
                      <a:r>
                        <a:rPr lang="es-ES" sz="2400" b="0" i="0" u="none" strike="noStrike" kern="1200" baseline="0" dirty="0">
                          <a:solidFill>
                            <a:schemeClr val="dk1"/>
                          </a:solidFill>
                          <a:latin typeface="+mn-lt"/>
                          <a:ea typeface="+mn-ea"/>
                          <a:cs typeface="+mn-cs"/>
                        </a:rPr>
                        <a:t>1. Ámbito de cesión</a:t>
                      </a:r>
                      <a:endParaRPr lang="es-ES" sz="1800" dirty="0"/>
                    </a:p>
                  </a:txBody>
                  <a:tcPr/>
                </a:tc>
                <a:tc>
                  <a:txBody>
                    <a:bodyPr/>
                    <a:lstStyle/>
                    <a:p>
                      <a:pPr algn="just"/>
                      <a:r>
                        <a:rPr lang="es-ES" sz="2400" b="0" i="0" u="none" strike="noStrike" kern="1200" baseline="0" dirty="0">
                          <a:solidFill>
                            <a:schemeClr val="dk1"/>
                          </a:solidFill>
                          <a:latin typeface="+mn-lt"/>
                          <a:ea typeface="+mn-ea"/>
                          <a:cs typeface="+mn-cs"/>
                        </a:rPr>
                        <a:t>Solo se pueden ceder dentro de la misma región de ABRS.</a:t>
                      </a:r>
                      <a:endParaRPr lang="es-ES" sz="1800" dirty="0"/>
                    </a:p>
                  </a:txBody>
                  <a:tcPr/>
                </a:tc>
                <a:extLst>
                  <a:ext uri="{0D108BD9-81ED-4DB2-BD59-A6C34878D82A}">
                    <a16:rowId xmlns:a16="http://schemas.microsoft.com/office/drawing/2014/main" val="10001"/>
                  </a:ext>
                </a:extLst>
              </a:tr>
              <a:tr h="2423358">
                <a:tc>
                  <a:txBody>
                    <a:bodyPr/>
                    <a:lstStyle/>
                    <a:p>
                      <a:r>
                        <a:rPr lang="es-ES" sz="2400" b="0" i="0" u="none" strike="noStrike" kern="1200" baseline="0" dirty="0">
                          <a:solidFill>
                            <a:schemeClr val="dk1"/>
                          </a:solidFill>
                          <a:latin typeface="+mn-lt"/>
                          <a:ea typeface="+mn-ea"/>
                          <a:cs typeface="+mn-cs"/>
                        </a:rPr>
                        <a:t>2. Tipos de cesiones</a:t>
                      </a:r>
                      <a:endParaRPr lang="es-ES" sz="1800" dirty="0"/>
                    </a:p>
                  </a:txBody>
                  <a:tcPr/>
                </a:tc>
                <a:tc>
                  <a:txBody>
                    <a:bodyPr/>
                    <a:lstStyle/>
                    <a:p>
                      <a:pPr algn="just"/>
                      <a:r>
                        <a:rPr lang="es-ES" sz="2400" b="0" i="0" u="none" strike="noStrike" kern="1200" baseline="0" dirty="0">
                          <a:solidFill>
                            <a:schemeClr val="dk1"/>
                          </a:solidFill>
                          <a:latin typeface="+mn-lt"/>
                          <a:ea typeface="+mn-ea"/>
                          <a:cs typeface="+mn-cs"/>
                        </a:rPr>
                        <a:t>Se pueden ceder o arrendar derechos con o sin tierras.</a:t>
                      </a:r>
                    </a:p>
                    <a:p>
                      <a:pPr algn="just"/>
                      <a:r>
                        <a:rPr lang="es-ES" sz="2400" dirty="0"/>
                        <a:t>Como norma general, los derechos de ayuda sólo podrán cederse a un agricultor considerado activo.</a:t>
                      </a:r>
                      <a:endParaRPr lang="es-ES" sz="24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71454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1850572" y="1133615"/>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rPr>
              <a:t>CESIONES DE DERECHOS 2024</a:t>
            </a:r>
            <a:endParaRPr lang="es-ES" sz="2800" b="1" dirty="0">
              <a:solidFill>
                <a:prstClr val="black"/>
              </a:solidFill>
              <a:latin typeface="Arial Unicode MS" pitchFamily="34" charset="-128"/>
              <a:ea typeface="Arial Unicode MS" pitchFamily="34" charset="-128"/>
              <a:cs typeface="Arial Unicode MS" pitchFamily="34" charset="-128"/>
            </a:endParaRPr>
          </a:p>
        </p:txBody>
      </p:sp>
      <p:graphicFrame>
        <p:nvGraphicFramePr>
          <p:cNvPr id="8" name="Marcador de contenido 4"/>
          <p:cNvGraphicFramePr>
            <a:graphicFrameLocks noGrp="1"/>
          </p:cNvGraphicFramePr>
          <p:nvPr>
            <p:ph idx="1"/>
            <p:extLst>
              <p:ext uri="{D42A27DB-BD31-4B8C-83A1-F6EECF244321}">
                <p14:modId xmlns:p14="http://schemas.microsoft.com/office/powerpoint/2010/main" val="2622047216"/>
              </p:ext>
            </p:extLst>
          </p:nvPr>
        </p:nvGraphicFramePr>
        <p:xfrm>
          <a:off x="1760876" y="2059050"/>
          <a:ext cx="8799620" cy="4677216"/>
        </p:xfrm>
        <a:graphic>
          <a:graphicData uri="http://schemas.openxmlformats.org/drawingml/2006/table">
            <a:tbl>
              <a:tblPr firstRow="1" bandRow="1">
                <a:tableStyleId>{5C22544A-7EE6-4342-B048-85BDC9FD1C3A}</a:tableStyleId>
              </a:tblPr>
              <a:tblGrid>
                <a:gridCol w="1748942">
                  <a:extLst>
                    <a:ext uri="{9D8B030D-6E8A-4147-A177-3AD203B41FA5}">
                      <a16:colId xmlns:a16="http://schemas.microsoft.com/office/drawing/2014/main" val="20000"/>
                    </a:ext>
                  </a:extLst>
                </a:gridCol>
                <a:gridCol w="7050678">
                  <a:extLst>
                    <a:ext uri="{9D8B030D-6E8A-4147-A177-3AD203B41FA5}">
                      <a16:colId xmlns:a16="http://schemas.microsoft.com/office/drawing/2014/main" val="20001"/>
                    </a:ext>
                  </a:extLst>
                </a:gridCol>
              </a:tblGrid>
              <a:tr h="562416">
                <a:tc>
                  <a:txBody>
                    <a:bodyPr/>
                    <a:lstStyle/>
                    <a:p>
                      <a:r>
                        <a:rPr lang="es-ES" sz="1200" b="0" i="0" u="none" strike="noStrike" baseline="0" dirty="0">
                          <a:latin typeface="HelveticaNeueLT-Roman"/>
                        </a:rPr>
                        <a:t>Característica</a:t>
                      </a:r>
                      <a:endParaRPr lang="es-ES" sz="1050" dirty="0"/>
                    </a:p>
                  </a:txBody>
                  <a:tcPr/>
                </a:tc>
                <a:tc>
                  <a:txBody>
                    <a:bodyPr/>
                    <a:lstStyle/>
                    <a:p>
                      <a:r>
                        <a:rPr lang="es-ES" sz="1200" b="0" i="0" u="none" strike="noStrike" kern="1200" baseline="0" dirty="0">
                          <a:solidFill>
                            <a:schemeClr val="lt1"/>
                          </a:solidFill>
                          <a:latin typeface="+mn-lt"/>
                          <a:ea typeface="+mn-ea"/>
                          <a:cs typeface="+mn-cs"/>
                        </a:rPr>
                        <a:t>Observaciones</a:t>
                      </a:r>
                      <a:endParaRPr lang="es-ES" sz="1050" dirty="0"/>
                    </a:p>
                  </a:txBody>
                  <a:tcPr/>
                </a:tc>
                <a:extLst>
                  <a:ext uri="{0D108BD9-81ED-4DB2-BD59-A6C34878D82A}">
                    <a16:rowId xmlns:a16="http://schemas.microsoft.com/office/drawing/2014/main" val="10000"/>
                  </a:ext>
                </a:extLst>
              </a:tr>
              <a:tr h="3903878">
                <a:tc>
                  <a:txBody>
                    <a:bodyPr/>
                    <a:lstStyle/>
                    <a:p>
                      <a:r>
                        <a:rPr lang="es-ES" sz="2400" b="0" i="0" u="none" strike="noStrike" kern="1200" baseline="0" dirty="0">
                          <a:solidFill>
                            <a:schemeClr val="dk1"/>
                          </a:solidFill>
                          <a:latin typeface="+mn-lt"/>
                          <a:ea typeface="+mn-ea"/>
                          <a:cs typeface="+mn-cs"/>
                        </a:rPr>
                        <a:t>3. Peajes o retenciones</a:t>
                      </a:r>
                      <a:endParaRPr lang="es-ES" sz="2400" dirty="0"/>
                    </a:p>
                  </a:txBody>
                  <a:tcPr/>
                </a:tc>
                <a:tc>
                  <a:txBody>
                    <a:bodyPr/>
                    <a:lstStyle/>
                    <a:p>
                      <a:pPr algn="just"/>
                      <a:r>
                        <a:rPr lang="es-ES" sz="2400" b="0" i="0" u="none" strike="noStrike" kern="1200" baseline="0" dirty="0">
                          <a:solidFill>
                            <a:schemeClr val="tx1"/>
                          </a:solidFill>
                          <a:latin typeface="+mn-lt"/>
                          <a:ea typeface="+mn-ea"/>
                          <a:cs typeface="+mn-cs"/>
                        </a:rPr>
                        <a:t>Las cesiones sin tierra tendrán una retención del 30% del valor de cada derecho, excepto si:</a:t>
                      </a:r>
                    </a:p>
                    <a:p>
                      <a:pPr algn="just"/>
                      <a:r>
                        <a:rPr lang="es-ES" sz="2400" b="0" i="0" u="none" strike="noStrike" kern="1200" baseline="0" dirty="0">
                          <a:solidFill>
                            <a:schemeClr val="tx1"/>
                          </a:solidFill>
                          <a:latin typeface="+mn-lt"/>
                          <a:ea typeface="+mn-ea"/>
                          <a:cs typeface="+mn-cs"/>
                        </a:rPr>
                        <a:t>‐Se ceden a un nuevo agricultor.</a:t>
                      </a:r>
                    </a:p>
                    <a:p>
                      <a:pPr marL="171450" indent="-171450" algn="just">
                        <a:buFontTx/>
                        <a:buChar char="-"/>
                      </a:pPr>
                      <a:r>
                        <a:rPr lang="es-ES" sz="2400" b="0" i="0" u="none" strike="noStrike" kern="1200" baseline="0" dirty="0">
                          <a:solidFill>
                            <a:schemeClr val="tx1"/>
                          </a:solidFill>
                          <a:latin typeface="+mn-lt"/>
                          <a:ea typeface="+mn-ea"/>
                          <a:cs typeface="+mn-cs"/>
                        </a:rPr>
                        <a:t>Se ceden a un agricultor joven elegible para el complemento a jóvenes agricultores.</a:t>
                      </a:r>
                    </a:p>
                    <a:p>
                      <a:pPr marL="171450" indent="-171450" algn="just">
                        <a:buFontTx/>
                        <a:buChar char="-"/>
                      </a:pPr>
                      <a:r>
                        <a:rPr lang="es-ES" sz="2400" b="0" i="0" u="none" strike="noStrike" kern="1200" baseline="0" dirty="0">
                          <a:solidFill>
                            <a:schemeClr val="tx1"/>
                          </a:solidFill>
                          <a:latin typeface="+mn-lt"/>
                          <a:ea typeface="+mn-ea"/>
                          <a:cs typeface="+mn-cs"/>
                        </a:rPr>
                        <a:t>Si cedente o cesionario han visto modificada su superficie en alguna región a causa de intervención pública (expropiación o concentración).</a:t>
                      </a:r>
                    </a:p>
                    <a:p>
                      <a:pPr marL="171450" indent="-171450" algn="just">
                        <a:buFontTx/>
                        <a:buChar char="-"/>
                      </a:pPr>
                      <a:r>
                        <a:rPr lang="es-ES" sz="2400" b="0" i="0" u="none" strike="noStrike" kern="1200" baseline="0" dirty="0">
                          <a:solidFill>
                            <a:schemeClr val="tx1"/>
                          </a:solidFill>
                          <a:latin typeface="+mn-lt"/>
                          <a:ea typeface="+mn-ea"/>
                          <a:cs typeface="+mn-cs"/>
                        </a:rPr>
                        <a:t>Totalidad de derechos de cedente &lt; 300€.</a:t>
                      </a:r>
                    </a:p>
                    <a:p>
                      <a:pPr algn="just"/>
                      <a:r>
                        <a:rPr lang="es-ES" sz="2400" b="0" i="0" u="none" strike="noStrike" kern="1200" baseline="0" dirty="0">
                          <a:solidFill>
                            <a:schemeClr val="tx1"/>
                          </a:solidFill>
                          <a:latin typeface="+mn-lt"/>
                          <a:ea typeface="+mn-ea"/>
                          <a:cs typeface="+mn-cs"/>
                        </a:rPr>
                        <a:t>- Cesiones con tierra, herencias, jubilaciones, cambio de denominación jurídica, fusiones , escisiones.</a:t>
                      </a:r>
                      <a:endParaRPr lang="es-ES" sz="2400" dirty="0">
                        <a:solidFill>
                          <a:schemeClr val="tx1"/>
                        </a:solidFill>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61112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1850572" y="1133615"/>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rPr>
              <a:t>CESIONES DE DERECHOS 2024</a:t>
            </a:r>
            <a:endParaRPr lang="es-ES" sz="2800" b="1" dirty="0">
              <a:solidFill>
                <a:prstClr val="black"/>
              </a:solidFill>
              <a:latin typeface="Arial Unicode MS" pitchFamily="34" charset="-128"/>
              <a:ea typeface="Arial Unicode MS" pitchFamily="34" charset="-128"/>
              <a:cs typeface="Arial Unicode MS" pitchFamily="34" charset="-128"/>
            </a:endParaRPr>
          </a:p>
        </p:txBody>
      </p:sp>
      <p:graphicFrame>
        <p:nvGraphicFramePr>
          <p:cNvPr id="8" name="Marcador de contenido 4"/>
          <p:cNvGraphicFramePr>
            <a:graphicFrameLocks noGrp="1"/>
          </p:cNvGraphicFramePr>
          <p:nvPr>
            <p:ph idx="1"/>
            <p:extLst>
              <p:ext uri="{D42A27DB-BD31-4B8C-83A1-F6EECF244321}">
                <p14:modId xmlns:p14="http://schemas.microsoft.com/office/powerpoint/2010/main" val="3203139700"/>
              </p:ext>
            </p:extLst>
          </p:nvPr>
        </p:nvGraphicFramePr>
        <p:xfrm>
          <a:off x="1756839" y="1991155"/>
          <a:ext cx="8799620" cy="3759104"/>
        </p:xfrm>
        <a:graphic>
          <a:graphicData uri="http://schemas.openxmlformats.org/drawingml/2006/table">
            <a:tbl>
              <a:tblPr firstRow="1" bandRow="1">
                <a:tableStyleId>{5C22544A-7EE6-4342-B048-85BDC9FD1C3A}</a:tableStyleId>
              </a:tblPr>
              <a:tblGrid>
                <a:gridCol w="2842870">
                  <a:extLst>
                    <a:ext uri="{9D8B030D-6E8A-4147-A177-3AD203B41FA5}">
                      <a16:colId xmlns:a16="http://schemas.microsoft.com/office/drawing/2014/main" val="20000"/>
                    </a:ext>
                  </a:extLst>
                </a:gridCol>
                <a:gridCol w="5956750">
                  <a:extLst>
                    <a:ext uri="{9D8B030D-6E8A-4147-A177-3AD203B41FA5}">
                      <a16:colId xmlns:a16="http://schemas.microsoft.com/office/drawing/2014/main" val="20001"/>
                    </a:ext>
                  </a:extLst>
                </a:gridCol>
              </a:tblGrid>
              <a:tr h="375824">
                <a:tc>
                  <a:txBody>
                    <a:bodyPr/>
                    <a:lstStyle/>
                    <a:p>
                      <a:r>
                        <a:rPr lang="es-ES" sz="1200" b="0" i="0" u="none" strike="noStrike" baseline="0" dirty="0">
                          <a:latin typeface="HelveticaNeueLT-Roman"/>
                        </a:rPr>
                        <a:t>Característica</a:t>
                      </a:r>
                      <a:endParaRPr lang="es-ES" sz="1050" dirty="0"/>
                    </a:p>
                  </a:txBody>
                  <a:tcPr/>
                </a:tc>
                <a:tc>
                  <a:txBody>
                    <a:bodyPr/>
                    <a:lstStyle/>
                    <a:p>
                      <a:r>
                        <a:rPr lang="es-ES" sz="1200" b="0" i="0" u="none" strike="noStrike" kern="1200" baseline="0" dirty="0">
                          <a:solidFill>
                            <a:schemeClr val="lt1"/>
                          </a:solidFill>
                          <a:latin typeface="+mn-lt"/>
                          <a:ea typeface="+mn-ea"/>
                          <a:cs typeface="+mn-cs"/>
                        </a:rPr>
                        <a:t>Observaciones</a:t>
                      </a:r>
                      <a:endParaRPr lang="es-ES" sz="1050" dirty="0"/>
                    </a:p>
                  </a:txBody>
                  <a:tcPr/>
                </a:tc>
                <a:extLst>
                  <a:ext uri="{0D108BD9-81ED-4DB2-BD59-A6C34878D82A}">
                    <a16:rowId xmlns:a16="http://schemas.microsoft.com/office/drawing/2014/main" val="10000"/>
                  </a:ext>
                </a:extLst>
              </a:tr>
              <a:tr h="1535279">
                <a:tc>
                  <a:txBody>
                    <a:bodyPr/>
                    <a:lstStyle/>
                    <a:p>
                      <a:r>
                        <a:rPr lang="es-ES" sz="2800" b="0" i="0" u="none" strike="noStrike" kern="1200" baseline="0" dirty="0">
                          <a:solidFill>
                            <a:schemeClr val="dk1"/>
                          </a:solidFill>
                          <a:latin typeface="+mn-lt"/>
                          <a:ea typeface="+mn-ea"/>
                          <a:cs typeface="+mn-cs"/>
                        </a:rPr>
                        <a:t>4. Plazos</a:t>
                      </a:r>
                    </a:p>
                    <a:p>
                      <a:endParaRPr lang="es-ES" sz="2000" b="1" dirty="0"/>
                    </a:p>
                  </a:txBody>
                  <a:tcPr/>
                </a:tc>
                <a:tc>
                  <a:txBody>
                    <a:bodyPr/>
                    <a:lstStyle/>
                    <a:p>
                      <a:pPr algn="just"/>
                      <a:r>
                        <a:rPr lang="es-ES" sz="2400" b="0" i="0" u="none" strike="noStrike" kern="1200" baseline="0" dirty="0">
                          <a:solidFill>
                            <a:schemeClr val="tx1"/>
                          </a:solidFill>
                          <a:latin typeface="+mn-lt"/>
                          <a:ea typeface="+mn-ea"/>
                          <a:cs typeface="+mn-cs"/>
                        </a:rPr>
                        <a:t>El cedente comunicará la cesión en el plazo establecido entre el </a:t>
                      </a:r>
                      <a:r>
                        <a:rPr lang="es-ES" sz="2400" b="1" i="0" u="none" strike="noStrike" kern="1200" baseline="0" dirty="0">
                          <a:solidFill>
                            <a:schemeClr val="tx1"/>
                          </a:solidFill>
                          <a:latin typeface="+mn-lt"/>
                          <a:ea typeface="+mn-ea"/>
                          <a:cs typeface="+mn-cs"/>
                        </a:rPr>
                        <a:t>1 de Febrero de 2024 </a:t>
                      </a:r>
                      <a:r>
                        <a:rPr lang="es-ES" sz="2400" b="0" i="0" u="none" strike="noStrike" kern="1200" baseline="0" dirty="0">
                          <a:solidFill>
                            <a:schemeClr val="tx1"/>
                          </a:solidFill>
                          <a:latin typeface="+mn-lt"/>
                          <a:ea typeface="+mn-ea"/>
                          <a:cs typeface="+mn-cs"/>
                        </a:rPr>
                        <a:t>y la</a:t>
                      </a:r>
                      <a:r>
                        <a:rPr lang="es-ES" sz="2400" b="1" i="0" u="none" strike="noStrike" kern="1200" baseline="0" dirty="0">
                          <a:solidFill>
                            <a:schemeClr val="tx1"/>
                          </a:solidFill>
                          <a:effectLst/>
                          <a:latin typeface="+mn-lt"/>
                          <a:ea typeface="+mn-ea"/>
                          <a:cs typeface="+mn-cs"/>
                        </a:rPr>
                        <a:t> </a:t>
                      </a:r>
                      <a:r>
                        <a:rPr lang="es-ES" sz="2400" b="1" u="none" dirty="0">
                          <a:solidFill>
                            <a:schemeClr val="tx1"/>
                          </a:solidFill>
                          <a:effectLst/>
                          <a:latin typeface="+mn-lt"/>
                          <a:ea typeface="Calibri"/>
                        </a:rPr>
                        <a:t>fecha fin de plazo de modificación de la solicitud única.</a:t>
                      </a:r>
                      <a:endParaRPr lang="es-ES" sz="2400" b="0" i="0" u="none" strike="noStrike" kern="1200" baseline="0" dirty="0">
                        <a:solidFill>
                          <a:schemeClr val="tx1"/>
                        </a:solidFill>
                        <a:latin typeface="+mn-lt"/>
                        <a:ea typeface="+mn-ea"/>
                        <a:cs typeface="+mn-cs"/>
                      </a:endParaRPr>
                    </a:p>
                  </a:txBody>
                  <a:tcPr/>
                </a:tc>
                <a:extLst>
                  <a:ext uri="{0D108BD9-81ED-4DB2-BD59-A6C34878D82A}">
                    <a16:rowId xmlns:a16="http://schemas.microsoft.com/office/drawing/2014/main" val="10004"/>
                  </a:ext>
                </a:extLst>
              </a:tr>
              <a:tr h="1806211">
                <a:tc>
                  <a:txBody>
                    <a:bodyPr/>
                    <a:lstStyle/>
                    <a:p>
                      <a:r>
                        <a:rPr lang="es-ES" sz="2800" b="0" i="0" u="none" strike="noStrike" kern="1200" baseline="0" dirty="0">
                          <a:solidFill>
                            <a:schemeClr val="dk1"/>
                          </a:solidFill>
                          <a:latin typeface="+mn-lt"/>
                          <a:ea typeface="+mn-ea"/>
                          <a:cs typeface="+mn-cs"/>
                        </a:rPr>
                        <a:t>5.  Forma de presentación</a:t>
                      </a:r>
                    </a:p>
                  </a:txBody>
                  <a:tcPr/>
                </a:tc>
                <a:tc>
                  <a:txBody>
                    <a:bodyPr/>
                    <a:lstStyle/>
                    <a:p>
                      <a:pPr algn="just"/>
                      <a:r>
                        <a:rPr lang="es-ES" sz="2400" b="0" i="0" u="none" strike="noStrike" kern="1200" baseline="0" dirty="0">
                          <a:solidFill>
                            <a:schemeClr val="dk1"/>
                          </a:solidFill>
                          <a:latin typeface="+mn-lt"/>
                          <a:ea typeface="+mn-ea"/>
                          <a:cs typeface="+mn-cs"/>
                        </a:rPr>
                        <a:t>De manera electrónica a través de las Entidades Agrarias Colaboradoras o en las Oficinas Comarcales Agrarias de las Delegaciones Provinciales(</a:t>
                      </a:r>
                      <a:r>
                        <a:rPr lang="es-ES" sz="1800" b="0" i="0" u="none" strike="noStrike" kern="1200" baseline="0" dirty="0">
                          <a:solidFill>
                            <a:schemeClr val="dk1"/>
                          </a:solidFill>
                          <a:latin typeface="+mn-lt"/>
                          <a:ea typeface="+mn-ea"/>
                          <a:cs typeface="+mn-cs"/>
                        </a:rPr>
                        <a:t>o en cualquiera de los lugares previstos en el artículo 16.4 de la Ley 39/2015).</a:t>
                      </a:r>
                      <a:endParaRPr lang="es-ES" sz="24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5"/>
                  </a:ext>
                </a:extLst>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912149605"/>
              </p:ext>
            </p:extLst>
          </p:nvPr>
        </p:nvGraphicFramePr>
        <p:xfrm>
          <a:off x="1756839" y="5734593"/>
          <a:ext cx="8799620" cy="1188720"/>
        </p:xfrm>
        <a:graphic>
          <a:graphicData uri="http://schemas.openxmlformats.org/drawingml/2006/table">
            <a:tbl>
              <a:tblPr firstRow="1" bandRow="1">
                <a:tableStyleId>{5C22544A-7EE6-4342-B048-85BDC9FD1C3A}</a:tableStyleId>
              </a:tblPr>
              <a:tblGrid>
                <a:gridCol w="2842870">
                  <a:extLst>
                    <a:ext uri="{9D8B030D-6E8A-4147-A177-3AD203B41FA5}">
                      <a16:colId xmlns:a16="http://schemas.microsoft.com/office/drawing/2014/main" val="3451838836"/>
                    </a:ext>
                  </a:extLst>
                </a:gridCol>
                <a:gridCol w="5956750">
                  <a:extLst>
                    <a:ext uri="{9D8B030D-6E8A-4147-A177-3AD203B41FA5}">
                      <a16:colId xmlns:a16="http://schemas.microsoft.com/office/drawing/2014/main" val="1831403669"/>
                    </a:ext>
                  </a:extLst>
                </a:gridCol>
              </a:tblGrid>
              <a:tr h="1109435">
                <a:tc>
                  <a:txBody>
                    <a:bodyPr/>
                    <a:lstStyle/>
                    <a:p>
                      <a:r>
                        <a:rPr lang="es-ES" sz="2800" b="0" i="0" u="none" strike="noStrike" kern="1200" baseline="0" dirty="0">
                          <a:solidFill>
                            <a:schemeClr val="dk1"/>
                          </a:solidFill>
                          <a:latin typeface="+mn-lt"/>
                          <a:ea typeface="+mn-ea"/>
                          <a:cs typeface="+mn-cs"/>
                        </a:rPr>
                        <a:t>6.  Arrendamiento sin tierras</a:t>
                      </a:r>
                    </a:p>
                  </a:txBody>
                  <a:tcPr>
                    <a:solidFill>
                      <a:schemeClr val="accent1">
                        <a:lumMod val="40000"/>
                        <a:lumOff val="60000"/>
                      </a:schemeClr>
                    </a:solidFill>
                  </a:tcPr>
                </a:tc>
                <a:tc>
                  <a:txBody>
                    <a:bodyPr/>
                    <a:lstStyle/>
                    <a:p>
                      <a:pPr algn="just"/>
                      <a:r>
                        <a:rPr lang="es-ES" sz="2400" b="0" i="0" u="none" strike="noStrike" kern="1200" baseline="0" dirty="0">
                          <a:solidFill>
                            <a:schemeClr val="dk1"/>
                          </a:solidFill>
                          <a:latin typeface="+mn-lt"/>
                          <a:ea typeface="+mn-ea"/>
                          <a:cs typeface="+mn-cs"/>
                        </a:rPr>
                        <a:t>Los derechos pueden arrendarse sin necesidad de arrendar tierras, aunque con el peaje del 30%.</a:t>
                      </a:r>
                    </a:p>
                  </a:txBody>
                  <a:tcPr>
                    <a:solidFill>
                      <a:schemeClr val="accent1">
                        <a:lumMod val="40000"/>
                        <a:lumOff val="60000"/>
                      </a:schemeClr>
                    </a:solidFill>
                  </a:tcPr>
                </a:tc>
                <a:extLst>
                  <a:ext uri="{0D108BD9-81ED-4DB2-BD59-A6C34878D82A}">
                    <a16:rowId xmlns:a16="http://schemas.microsoft.com/office/drawing/2014/main" val="3492564857"/>
                  </a:ext>
                </a:extLst>
              </a:tr>
            </a:tbl>
          </a:graphicData>
        </a:graphic>
      </p:graphicFrame>
    </p:spTree>
    <p:extLst>
      <p:ext uri="{BB962C8B-B14F-4D97-AF65-F5344CB8AC3E}">
        <p14:creationId xmlns:p14="http://schemas.microsoft.com/office/powerpoint/2010/main" val="154041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3"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4"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2108048" y="1105717"/>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b="1" dirty="0">
                <a:solidFill>
                  <a:prstClr val="black"/>
                </a:solidFill>
              </a:rPr>
              <a:t>CESIONES DE DERECHOS 2024:</a:t>
            </a:r>
            <a:endParaRPr lang="es-ES" b="1" dirty="0">
              <a:solidFill>
                <a:prstClr val="black"/>
              </a:solidFill>
              <a:latin typeface="Arial Unicode MS" pitchFamily="34" charset="-128"/>
              <a:ea typeface="Arial Unicode MS" pitchFamily="34" charset="-128"/>
              <a:cs typeface="Arial Unicode MS" pitchFamily="34" charset="-128"/>
            </a:endParaRPr>
          </a:p>
          <a:p>
            <a:pPr algn="ctr"/>
            <a:r>
              <a:rPr lang="es-ES_tradnl" b="1" dirty="0">
                <a:solidFill>
                  <a:prstClr val="black"/>
                </a:solidFill>
              </a:rPr>
              <a:t>Tipos de cesiones</a:t>
            </a:r>
            <a:endParaRPr lang="es-ES" b="1" dirty="0">
              <a:solidFill>
                <a:prstClr val="black"/>
              </a:solidFill>
              <a:latin typeface="Arial Unicode MS" pitchFamily="34" charset="-128"/>
              <a:ea typeface="Arial Unicode MS" pitchFamily="34" charset="-128"/>
              <a:cs typeface="Arial Unicode MS" pitchFamily="34" charset="-128"/>
            </a:endParaRPr>
          </a:p>
        </p:txBody>
      </p:sp>
      <p:sp>
        <p:nvSpPr>
          <p:cNvPr id="8" name="Marcador de contenido 2"/>
          <p:cNvSpPr>
            <a:spLocks noGrp="1"/>
          </p:cNvSpPr>
          <p:nvPr>
            <p:ph idx="1"/>
          </p:nvPr>
        </p:nvSpPr>
        <p:spPr>
          <a:xfrm>
            <a:off x="1563460" y="1732867"/>
            <a:ext cx="9285069" cy="5125133"/>
          </a:xfrm>
          <a:solidFill>
            <a:schemeClr val="bg1"/>
          </a:solidFill>
        </p:spPr>
        <p:txBody>
          <a:bodyPr>
            <a:normAutofit fontScale="85000" lnSpcReduction="20000"/>
          </a:bodyPr>
          <a:lstStyle/>
          <a:p>
            <a:pPr marL="0" indent="0">
              <a:buNone/>
            </a:pPr>
            <a:r>
              <a:rPr lang="es-ES" sz="2500" b="1" dirty="0">
                <a:solidFill>
                  <a:srgbClr val="C00000"/>
                </a:solidFill>
              </a:rPr>
              <a:t>V1</a:t>
            </a:r>
            <a:r>
              <a:rPr lang="es-ES" sz="2500" b="1" dirty="0"/>
              <a:t>. Venta o cesión definitiva de derechos sin tierra. </a:t>
            </a:r>
          </a:p>
          <a:p>
            <a:pPr marL="0" indent="0">
              <a:buNone/>
              <a:tabLst>
                <a:tab pos="72000" algn="l"/>
              </a:tabLst>
            </a:pPr>
            <a:r>
              <a:rPr lang="es-ES" sz="2500" b="1" dirty="0">
                <a:solidFill>
                  <a:srgbClr val="C00000"/>
                </a:solidFill>
              </a:rPr>
              <a:t>V2</a:t>
            </a:r>
            <a:r>
              <a:rPr lang="es-ES" sz="2500" b="1" dirty="0"/>
              <a:t>. Venta o cesión definitiva de derechos sin tierra de un productor que percibe menos de 300€ de importe total de sus derechos de  pago básico. </a:t>
            </a:r>
          </a:p>
          <a:p>
            <a:pPr marL="0" indent="0">
              <a:buNone/>
            </a:pPr>
            <a:r>
              <a:rPr lang="es-ES" sz="2500" b="1" dirty="0">
                <a:solidFill>
                  <a:srgbClr val="C00000"/>
                </a:solidFill>
              </a:rPr>
              <a:t>V3</a:t>
            </a:r>
            <a:r>
              <a:rPr lang="es-ES" sz="2500" b="1" dirty="0"/>
              <a:t>. Venta o cesión definitiva de derechos sin tierra a un agricultor que inicia la actividad agraria. </a:t>
            </a:r>
          </a:p>
          <a:p>
            <a:pPr marL="0" indent="0">
              <a:buNone/>
            </a:pPr>
            <a:r>
              <a:rPr lang="es-ES" sz="2500" b="1" dirty="0">
                <a:solidFill>
                  <a:srgbClr val="C00000"/>
                </a:solidFill>
              </a:rPr>
              <a:t>V4A</a:t>
            </a:r>
            <a:r>
              <a:rPr lang="es-ES" sz="2500" b="1" dirty="0"/>
              <a:t>. Venta o cesión definitiva de derechos con tierra.</a:t>
            </a:r>
          </a:p>
          <a:p>
            <a:pPr marL="0" indent="0">
              <a:buNone/>
            </a:pPr>
            <a:r>
              <a:rPr lang="es-ES" sz="2500" b="1" dirty="0">
                <a:solidFill>
                  <a:srgbClr val="C00000"/>
                </a:solidFill>
              </a:rPr>
              <a:t>V4B. </a:t>
            </a:r>
            <a:r>
              <a:rPr lang="es-ES" sz="2500" b="1" dirty="0"/>
              <a:t>Venta o cesión definitiva de derechos mediante contrato tripartito entre dos arrendatarios y el propietario de las tierras. </a:t>
            </a:r>
          </a:p>
          <a:p>
            <a:pPr marL="0" indent="0">
              <a:buNone/>
            </a:pPr>
            <a:r>
              <a:rPr lang="es-ES" sz="2500" b="1" dirty="0">
                <a:solidFill>
                  <a:srgbClr val="C00000"/>
                </a:solidFill>
              </a:rPr>
              <a:t>V4C. </a:t>
            </a:r>
            <a:r>
              <a:rPr lang="es-ES" sz="2500" b="1" dirty="0"/>
              <a:t>Venta o cesión definitiva de derechos de una explotación ganadera con concesión de pastos comunales.</a:t>
            </a:r>
          </a:p>
          <a:p>
            <a:pPr marL="0" indent="0">
              <a:buNone/>
            </a:pPr>
            <a:r>
              <a:rPr lang="es-ES" sz="2500" b="1" dirty="0">
                <a:solidFill>
                  <a:srgbClr val="C00000"/>
                </a:solidFill>
              </a:rPr>
              <a:t>V4D</a:t>
            </a:r>
            <a:r>
              <a:rPr lang="es-ES" sz="2500" b="1" dirty="0"/>
              <a:t>. Finalización de arrendamiento de tierras con devolución al propietario de las tierras y cesión definitiva de derechos al mismo.</a:t>
            </a:r>
          </a:p>
          <a:p>
            <a:pPr marL="0" indent="0">
              <a:buNone/>
            </a:pPr>
            <a:r>
              <a:rPr lang="es-ES" sz="2500" b="1" dirty="0">
                <a:solidFill>
                  <a:srgbClr val="C00000"/>
                </a:solidFill>
              </a:rPr>
              <a:t>V4E</a:t>
            </a:r>
            <a:r>
              <a:rPr lang="es-ES" sz="2500" b="1" dirty="0"/>
              <a:t>. Venta o cesión definitiva de derechos de un heredero mediante arrendamiento de tierras.</a:t>
            </a:r>
          </a:p>
          <a:p>
            <a:pPr marL="0" indent="0">
              <a:buNone/>
            </a:pPr>
            <a:r>
              <a:rPr lang="es-ES" sz="2500" b="1" dirty="0">
                <a:solidFill>
                  <a:srgbClr val="C00000"/>
                </a:solidFill>
              </a:rPr>
              <a:t>V5</a:t>
            </a:r>
            <a:r>
              <a:rPr lang="es-ES" sz="2500" b="1" dirty="0">
                <a:solidFill>
                  <a:srgbClr val="FF0000"/>
                </a:solidFill>
              </a:rPr>
              <a:t>. </a:t>
            </a:r>
            <a:r>
              <a:rPr lang="es-ES" sz="2500" b="1" dirty="0"/>
              <a:t>Venta de derechos sin tierra donde cedente o cesionario hubiese visto modificada su superficie en alguna región a causa de una intervención    pública.                                                                                       </a:t>
            </a:r>
          </a:p>
          <a:p>
            <a:pPr marL="0" indent="0">
              <a:buNone/>
            </a:pPr>
            <a:r>
              <a:rPr lang="es-ES" sz="2500" b="1" dirty="0">
                <a:solidFill>
                  <a:srgbClr val="C00000"/>
                </a:solidFill>
              </a:rPr>
              <a:t>V6.</a:t>
            </a:r>
            <a:r>
              <a:rPr lang="es-ES" sz="2500" b="1" dirty="0"/>
              <a:t> Venta de derechos sin tierra a un agricultor joven.</a:t>
            </a:r>
          </a:p>
          <a:p>
            <a:endParaRPr lang="es-ES" sz="2500" b="1" dirty="0"/>
          </a:p>
          <a:p>
            <a:endParaRPr lang="es-ES" b="1" dirty="0"/>
          </a:p>
        </p:txBody>
      </p:sp>
    </p:spTree>
    <p:extLst>
      <p:ext uri="{BB962C8B-B14F-4D97-AF65-F5344CB8AC3E}">
        <p14:creationId xmlns:p14="http://schemas.microsoft.com/office/powerpoint/2010/main" val="2501280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3"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4"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2108048" y="1105717"/>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b="1" dirty="0">
                <a:solidFill>
                  <a:prstClr val="black"/>
                </a:solidFill>
              </a:rPr>
              <a:t>CESIONES DE DERECHOS 2024:</a:t>
            </a:r>
            <a:endParaRPr lang="es-ES" b="1" dirty="0">
              <a:solidFill>
                <a:prstClr val="black"/>
              </a:solidFill>
              <a:latin typeface="Arial Unicode MS" pitchFamily="34" charset="-128"/>
              <a:ea typeface="Arial Unicode MS" pitchFamily="34" charset="-128"/>
              <a:cs typeface="Arial Unicode MS" pitchFamily="34" charset="-128"/>
            </a:endParaRPr>
          </a:p>
          <a:p>
            <a:pPr algn="ctr"/>
            <a:r>
              <a:rPr lang="es-ES_tradnl" b="1" dirty="0">
                <a:solidFill>
                  <a:prstClr val="black"/>
                </a:solidFill>
              </a:rPr>
              <a:t>Tipos de cesiones</a:t>
            </a:r>
            <a:endParaRPr lang="es-ES" b="1" dirty="0">
              <a:solidFill>
                <a:prstClr val="black"/>
              </a:solidFill>
              <a:latin typeface="Arial Unicode MS" pitchFamily="34" charset="-128"/>
              <a:ea typeface="Arial Unicode MS" pitchFamily="34" charset="-128"/>
              <a:cs typeface="Arial Unicode MS" pitchFamily="34" charset="-128"/>
            </a:endParaRPr>
          </a:p>
        </p:txBody>
      </p:sp>
      <p:sp>
        <p:nvSpPr>
          <p:cNvPr id="8" name="Marcador de contenido 2"/>
          <p:cNvSpPr>
            <a:spLocks noGrp="1"/>
          </p:cNvSpPr>
          <p:nvPr>
            <p:ph idx="1"/>
          </p:nvPr>
        </p:nvSpPr>
        <p:spPr>
          <a:xfrm>
            <a:off x="1766596" y="2313992"/>
            <a:ext cx="9585988" cy="4283360"/>
          </a:xfrm>
          <a:solidFill>
            <a:schemeClr val="bg1"/>
          </a:solidFill>
        </p:spPr>
        <p:txBody>
          <a:bodyPr>
            <a:normAutofit/>
          </a:bodyPr>
          <a:lstStyle/>
          <a:p>
            <a:pPr marL="0" indent="0">
              <a:buNone/>
            </a:pPr>
            <a:r>
              <a:rPr lang="es-ES" sz="2500" b="1" dirty="0">
                <a:solidFill>
                  <a:srgbClr val="C00000"/>
                </a:solidFill>
              </a:rPr>
              <a:t>AC</a:t>
            </a:r>
            <a:r>
              <a:rPr lang="es-ES" sz="2500" b="1" dirty="0">
                <a:solidFill>
                  <a:srgbClr val="FF0000"/>
                </a:solidFill>
              </a:rPr>
              <a:t>. </a:t>
            </a:r>
            <a:r>
              <a:rPr lang="es-ES" sz="2500" b="1" dirty="0"/>
              <a:t>Arrendamiento de derechos sin tierra donde cedente o cesionario hubiese visto modificada su superficie en alguna región a causa de una intervención  pública.</a:t>
            </a:r>
          </a:p>
          <a:p>
            <a:pPr marL="0" indent="0">
              <a:buNone/>
            </a:pPr>
            <a:r>
              <a:rPr lang="es-ES" sz="2500" b="1" dirty="0">
                <a:solidFill>
                  <a:srgbClr val="C00000"/>
                </a:solidFill>
              </a:rPr>
              <a:t>AJ</a:t>
            </a:r>
            <a:r>
              <a:rPr lang="es-ES" sz="2500" b="1" dirty="0"/>
              <a:t>. Arrendamiento de derechos sin tierra  a un agricultor joven.</a:t>
            </a:r>
          </a:p>
          <a:p>
            <a:pPr marL="0" indent="0">
              <a:buNone/>
            </a:pPr>
            <a:r>
              <a:rPr lang="es-ES" sz="2500" b="1" dirty="0">
                <a:solidFill>
                  <a:srgbClr val="C00000"/>
                </a:solidFill>
              </a:rPr>
              <a:t>AR.  </a:t>
            </a:r>
            <a:r>
              <a:rPr lang="es-ES" sz="2500" b="1" dirty="0"/>
              <a:t>Arrendamiento de derechos con tierra.</a:t>
            </a:r>
          </a:p>
          <a:p>
            <a:pPr marL="0" indent="0">
              <a:buNone/>
            </a:pPr>
            <a:r>
              <a:rPr lang="es-ES" sz="2500" b="1" dirty="0">
                <a:solidFill>
                  <a:srgbClr val="C00000"/>
                </a:solidFill>
              </a:rPr>
              <a:t>AS.  </a:t>
            </a:r>
            <a:r>
              <a:rPr lang="es-ES" sz="2500" b="1" dirty="0"/>
              <a:t>Arrendamiento de derechos sin tierra. </a:t>
            </a:r>
          </a:p>
          <a:p>
            <a:pPr marL="0" indent="0">
              <a:buNone/>
            </a:pPr>
            <a:r>
              <a:rPr lang="es-ES" sz="2500" b="1" dirty="0">
                <a:solidFill>
                  <a:srgbClr val="C00000"/>
                </a:solidFill>
              </a:rPr>
              <a:t>AA</a:t>
            </a:r>
            <a:r>
              <a:rPr lang="es-ES" sz="2500" b="1" dirty="0"/>
              <a:t>.  Finalización de un arrendamiento de derechos con tierra.</a:t>
            </a:r>
          </a:p>
          <a:p>
            <a:pPr marL="0" indent="0">
              <a:buNone/>
            </a:pPr>
            <a:endParaRPr lang="es-ES" sz="2500" b="1" dirty="0"/>
          </a:p>
          <a:p>
            <a:endParaRPr lang="es-ES" b="1" dirty="0"/>
          </a:p>
        </p:txBody>
      </p:sp>
    </p:spTree>
    <p:extLst>
      <p:ext uri="{BB962C8B-B14F-4D97-AF65-F5344CB8AC3E}">
        <p14:creationId xmlns:p14="http://schemas.microsoft.com/office/powerpoint/2010/main" val="414994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3"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4"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2108048" y="1105717"/>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b="1" dirty="0">
                <a:solidFill>
                  <a:prstClr val="black"/>
                </a:solidFill>
              </a:rPr>
              <a:t>CESIONES DE DERECHOS 2024:</a:t>
            </a:r>
            <a:endParaRPr lang="es-ES" b="1" dirty="0">
              <a:solidFill>
                <a:prstClr val="black"/>
              </a:solidFill>
              <a:latin typeface="Arial Unicode MS" pitchFamily="34" charset="-128"/>
              <a:ea typeface="Arial Unicode MS" pitchFamily="34" charset="-128"/>
              <a:cs typeface="Arial Unicode MS" pitchFamily="34" charset="-128"/>
            </a:endParaRPr>
          </a:p>
          <a:p>
            <a:pPr algn="ctr"/>
            <a:r>
              <a:rPr lang="es-ES_tradnl" b="1" dirty="0">
                <a:solidFill>
                  <a:prstClr val="black"/>
                </a:solidFill>
              </a:rPr>
              <a:t>Tipos de cesiones</a:t>
            </a:r>
            <a:endParaRPr lang="es-ES" b="1" dirty="0">
              <a:solidFill>
                <a:prstClr val="black"/>
              </a:solidFill>
              <a:latin typeface="Arial Unicode MS" pitchFamily="34" charset="-128"/>
              <a:ea typeface="Arial Unicode MS" pitchFamily="34" charset="-128"/>
              <a:cs typeface="Arial Unicode MS" pitchFamily="34" charset="-128"/>
            </a:endParaRPr>
          </a:p>
        </p:txBody>
      </p:sp>
      <p:sp>
        <p:nvSpPr>
          <p:cNvPr id="8" name="Marcador de contenido 2"/>
          <p:cNvSpPr>
            <a:spLocks noGrp="1"/>
          </p:cNvSpPr>
          <p:nvPr>
            <p:ph idx="1"/>
          </p:nvPr>
        </p:nvSpPr>
        <p:spPr>
          <a:xfrm>
            <a:off x="1766596" y="2382701"/>
            <a:ext cx="9585988" cy="4214651"/>
          </a:xfrm>
          <a:solidFill>
            <a:schemeClr val="bg1"/>
          </a:solidFill>
        </p:spPr>
        <p:txBody>
          <a:bodyPr>
            <a:normAutofit fontScale="92500"/>
          </a:bodyPr>
          <a:lstStyle/>
          <a:p>
            <a:pPr marL="0" indent="0">
              <a:buNone/>
            </a:pPr>
            <a:r>
              <a:rPr lang="es-ES" sz="2500" b="1" dirty="0">
                <a:solidFill>
                  <a:srgbClr val="C00000"/>
                </a:solidFill>
              </a:rPr>
              <a:t>HE.  </a:t>
            </a:r>
            <a:r>
              <a:rPr lang="es-ES" sz="2500" b="1" dirty="0"/>
              <a:t>Herencias de explotación o parte de la misma, legados y usufructos.</a:t>
            </a:r>
          </a:p>
          <a:p>
            <a:pPr marL="0" indent="0">
              <a:buNone/>
            </a:pPr>
            <a:r>
              <a:rPr lang="es-ES" sz="2500" b="1" dirty="0">
                <a:solidFill>
                  <a:srgbClr val="C00000"/>
                </a:solidFill>
              </a:rPr>
              <a:t>HA. </a:t>
            </a:r>
            <a:r>
              <a:rPr lang="es-ES" sz="2500" b="1" dirty="0"/>
              <a:t>Jubilaciones de la actividad agraria en las que el o los cesionarios de los derechos sean familiares de primer grado del cedente y  programas aprobados de   cese   anticipado o incapacidad laboral permanente del cedente.</a:t>
            </a:r>
          </a:p>
          <a:p>
            <a:pPr marL="0" indent="0">
              <a:buNone/>
            </a:pPr>
            <a:r>
              <a:rPr lang="es-ES" sz="2500" b="1" dirty="0">
                <a:solidFill>
                  <a:srgbClr val="C00000"/>
                </a:solidFill>
              </a:rPr>
              <a:t>CD. </a:t>
            </a:r>
            <a:r>
              <a:rPr lang="es-ES" sz="2500" b="1" dirty="0"/>
              <a:t>Cambios de personalidad jurídica. </a:t>
            </a:r>
          </a:p>
          <a:p>
            <a:pPr marL="0" indent="0">
              <a:buNone/>
            </a:pPr>
            <a:r>
              <a:rPr lang="es-ES" sz="2500" b="1" dirty="0">
                <a:solidFill>
                  <a:srgbClr val="C00000"/>
                </a:solidFill>
              </a:rPr>
              <a:t>FU</a:t>
            </a:r>
            <a:r>
              <a:rPr lang="es-ES" sz="2500" b="1" dirty="0"/>
              <a:t>.  Fusiones totales de varias personas físicas o jurídicas en una sola persona jurídica o agrupación de personas físicas.</a:t>
            </a:r>
          </a:p>
          <a:p>
            <a:pPr marL="0" indent="0">
              <a:buNone/>
            </a:pPr>
            <a:r>
              <a:rPr lang="es-ES" sz="2500" b="1" dirty="0">
                <a:solidFill>
                  <a:srgbClr val="C00000"/>
                </a:solidFill>
              </a:rPr>
              <a:t>ES. </a:t>
            </a:r>
            <a:r>
              <a:rPr lang="es-ES" sz="2500" b="1" dirty="0"/>
              <a:t>Escisiones o separación de una persona jurídica con o sin continuación de la original y aparición de una o más personas físicas o     jurídicas distintas.</a:t>
            </a:r>
          </a:p>
          <a:p>
            <a:pPr marL="0" indent="0">
              <a:buNone/>
            </a:pPr>
            <a:r>
              <a:rPr lang="es-ES" sz="2500" b="1" dirty="0">
                <a:solidFill>
                  <a:srgbClr val="C00000"/>
                </a:solidFill>
              </a:rPr>
              <a:t>RV</a:t>
            </a:r>
            <a:r>
              <a:rPr lang="es-ES" sz="2500" b="1" dirty="0"/>
              <a:t>. Renuncia voluntaria a favor de la reserva nacional. </a:t>
            </a:r>
          </a:p>
          <a:p>
            <a:endParaRPr lang="es-ES" sz="2500" b="1" dirty="0"/>
          </a:p>
          <a:p>
            <a:endParaRPr lang="es-ES" b="1" dirty="0"/>
          </a:p>
        </p:txBody>
      </p:sp>
    </p:spTree>
    <p:extLst>
      <p:ext uri="{BB962C8B-B14F-4D97-AF65-F5344CB8AC3E}">
        <p14:creationId xmlns:p14="http://schemas.microsoft.com/office/powerpoint/2010/main" val="2989419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3"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4"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2108048" y="1105717"/>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b="1" dirty="0">
                <a:solidFill>
                  <a:prstClr val="black"/>
                </a:solidFill>
              </a:rPr>
              <a:t>CESIONES DE DERECHOS 2024:</a:t>
            </a:r>
          </a:p>
          <a:p>
            <a:pPr algn="ctr"/>
            <a:r>
              <a:rPr lang="es-ES" b="1" dirty="0">
                <a:solidFill>
                  <a:prstClr val="black"/>
                </a:solidFill>
                <a:latin typeface="Arial Unicode MS" pitchFamily="34" charset="-128"/>
                <a:ea typeface="Arial Unicode MS" pitchFamily="34" charset="-128"/>
                <a:cs typeface="Arial Unicode MS" pitchFamily="34" charset="-128"/>
              </a:rPr>
              <a:t>Finalización de arrendamientos</a:t>
            </a:r>
          </a:p>
        </p:txBody>
      </p:sp>
      <p:sp>
        <p:nvSpPr>
          <p:cNvPr id="8" name="Marcador de contenido 2"/>
          <p:cNvSpPr>
            <a:spLocks noGrp="1"/>
          </p:cNvSpPr>
          <p:nvPr>
            <p:ph idx="1"/>
          </p:nvPr>
        </p:nvSpPr>
        <p:spPr>
          <a:xfrm>
            <a:off x="1794588" y="2382701"/>
            <a:ext cx="8394441" cy="4335341"/>
          </a:xfrm>
          <a:solidFill>
            <a:schemeClr val="bg1"/>
          </a:solidFill>
        </p:spPr>
        <p:txBody>
          <a:bodyPr>
            <a:normAutofit fontScale="25000" lnSpcReduction="20000"/>
          </a:bodyPr>
          <a:lstStyle/>
          <a:p>
            <a:pPr marL="0" indent="0">
              <a:buNone/>
            </a:pPr>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Se adjunta relación de interesados que son titulares (cesionarios) de cesiones de arrendamiento tipo *AR-AS-AC-AJ, las cuales finalizan automáticamente en la campaña 2023, lo que conllevará la devolución automática de los derechos de ayuda básica a los cedentes-propietarios, siendo estos los que dispongan de ellos en la campaña 2024.</a:t>
            </a:r>
            <a:endPar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Por tanto, los actuales titulares-cesionarios no podrán activarlos a no ser que se presente-tramite una nueva cesión de arrendamiento para la campaña 2024 (a partir de la apertura del plazo de cesiones desde el 1 de febrero de 2024).</a:t>
            </a:r>
            <a:endPar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Puede darse el caso que ya hayan presentado una finalización anticipada en alguna campaña anterior y esta información no tenga efecto ninguno.</a:t>
            </a:r>
            <a:endPar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Los titulares que adjuntamos </a:t>
            </a:r>
            <a:r>
              <a:rPr lang="es-ES" sz="5600" b="1" dirty="0">
                <a:latin typeface="Arial Unicode MS" panose="020B0604020202020204" pitchFamily="34" charset="-128"/>
                <a:ea typeface="Arial Unicode MS" panose="020B0604020202020204" pitchFamily="34" charset="-128"/>
                <a:cs typeface="Arial Unicode MS" panose="020B0604020202020204" pitchFamily="34" charset="-128"/>
              </a:rPr>
              <a:t>presentaron su solitud unificada en la campaña 2023.</a:t>
            </a:r>
            <a:endPar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 Se comunicará a los titulares afectados vía </a:t>
            </a:r>
            <a:r>
              <a:rPr lang="es-ES" sz="5600" b="1" dirty="0">
                <a:latin typeface="Arial Unicode MS" panose="020B0604020202020204" pitchFamily="34" charset="-128"/>
                <a:ea typeface="Arial Unicode MS" panose="020B0604020202020204" pitchFamily="34" charset="-128"/>
                <a:cs typeface="Arial Unicode MS" panose="020B0604020202020204" pitchFamily="34" charset="-128"/>
              </a:rPr>
              <a:t>SMS</a:t>
            </a:r>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 una vez enviado este correo a las distintas Entidades.</a:t>
            </a:r>
            <a:endPar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Lo que se comunica para su conocimiento y efectos oportunos.</a:t>
            </a:r>
            <a:endPar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*AC.- Arrendamiento de derechos sin tierra donde el cedente o el cesionario hubiese visto modificada su superficie en alguna región a causa de una intervención pública (0% de peaje).</a:t>
            </a:r>
            <a:b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br>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*AJ.- Arrendamiento de derechos sin tierra a un agricultor joven (0% de peaje).</a:t>
            </a:r>
            <a:b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br>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*AS.-Arrendamiento de derechos sin tierra (30% de peaje).</a:t>
            </a:r>
            <a:b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br>
            <a: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t>*AR.- Arrendamiento de derechos con tierra  (0% de peaje).</a:t>
            </a:r>
          </a:p>
          <a:p>
            <a:pPr marL="0" indent="0">
              <a:buNone/>
            </a:pPr>
            <a:r>
              <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rPr>
              <a:t>Tal y como establece la nueva redacción del Artículo 31.1. del RD 1045/2022 (incorporada en base al Real Decreto 1177/2023), </a:t>
            </a:r>
            <a:r>
              <a:rPr lang="es-ES_tradnl" sz="5600" u="sng" dirty="0">
                <a:latin typeface="Arial Unicode MS" panose="020B0604020202020204" pitchFamily="34" charset="-128"/>
                <a:ea typeface="Arial Unicode MS" panose="020B0604020202020204" pitchFamily="34" charset="-128"/>
                <a:cs typeface="Arial Unicode MS" panose="020B0604020202020204" pitchFamily="34" charset="-128"/>
              </a:rPr>
              <a:t>en los arrendamientos sin tierras, no se permitirán las prórrogas de arrendamiento</a:t>
            </a:r>
            <a:r>
              <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rPr>
              <a:t>. Asimismo, </a:t>
            </a:r>
            <a:r>
              <a:rPr lang="es-ES_tradnl" sz="5600" u="sng" dirty="0">
                <a:latin typeface="Arial Unicode MS" panose="020B0604020202020204" pitchFamily="34" charset="-128"/>
                <a:ea typeface="Arial Unicode MS" panose="020B0604020202020204" pitchFamily="34" charset="-128"/>
                <a:cs typeface="Arial Unicode MS" panose="020B0604020202020204" pitchFamily="34" charset="-128"/>
              </a:rPr>
              <a:t>la duración de nuevos arrendamientos sin tierras será de un año. Por tanto, esta restricción afectará a los modelos </a:t>
            </a:r>
            <a:r>
              <a:rPr lang="es-ES_tradnl" sz="5600" u="sng">
                <a:latin typeface="Arial Unicode MS" panose="020B0604020202020204" pitchFamily="34" charset="-128"/>
                <a:ea typeface="Arial Unicode MS" panose="020B0604020202020204" pitchFamily="34" charset="-128"/>
                <a:cs typeface="Arial Unicode MS" panose="020B0604020202020204" pitchFamily="34" charset="-128"/>
              </a:rPr>
              <a:t>de cesión AS, AJ y AC.</a:t>
            </a:r>
            <a:br>
              <a:rPr lang="es-ES" sz="5600" dirty="0">
                <a:latin typeface="Arial Unicode MS" panose="020B0604020202020204" pitchFamily="34" charset="-128"/>
                <a:ea typeface="Arial Unicode MS" panose="020B0604020202020204" pitchFamily="34" charset="-128"/>
                <a:cs typeface="Arial Unicode MS" panose="020B0604020202020204" pitchFamily="34" charset="-128"/>
              </a:rPr>
            </a:br>
            <a:endParaRPr lang="es-ES_tradnl" sz="56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s-ES" sz="2500" b="1" dirty="0"/>
          </a:p>
          <a:p>
            <a:endParaRPr lang="es-ES" b="1" dirty="0"/>
          </a:p>
        </p:txBody>
      </p:sp>
    </p:spTree>
    <p:extLst>
      <p:ext uri="{BB962C8B-B14F-4D97-AF65-F5344CB8AC3E}">
        <p14:creationId xmlns:p14="http://schemas.microsoft.com/office/powerpoint/2010/main" val="230556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D598353-EA8A-43C5-A1E4-60CAA7355C4A}"/>
              </a:ext>
            </a:extLst>
          </p:cNvPr>
          <p:cNvPicPr/>
          <p:nvPr/>
        </p:nvPicPr>
        <p:blipFill rotWithShape="1">
          <a:blip r:embed="rId2" cstate="print"/>
          <a:srcRect l="21509" t="15213" r="2735" b="75967"/>
          <a:stretch/>
        </p:blipFill>
        <p:spPr bwMode="auto">
          <a:xfrm>
            <a:off x="1612777" y="112402"/>
            <a:ext cx="9144000" cy="970384"/>
          </a:xfrm>
          <a:prstGeom prst="rect">
            <a:avLst/>
          </a:prstGeom>
          <a:ln>
            <a:noFill/>
          </a:ln>
          <a:extLst>
            <a:ext uri="{53640926-AAD7-44D8-BBD7-CCE9431645EC}">
              <a14:shadowObscured xmlns:a14="http://schemas.microsoft.com/office/drawing/2010/main"/>
            </a:ext>
          </a:extLst>
        </p:spPr>
      </p:pic>
      <p:pic>
        <p:nvPicPr>
          <p:cNvPr id="6" name="Imagen 5">
            <a:extLst>
              <a:ext uri="{FF2B5EF4-FFF2-40B4-BE49-F238E27FC236}">
                <a16:creationId xmlns:a16="http://schemas.microsoft.com/office/drawing/2014/main" id="{19199EB6-7C77-42D6-93E4-98A8C143F1A1}"/>
              </a:ext>
            </a:extLst>
          </p:cNvPr>
          <p:cNvPicPr>
            <a:picLocks noChangeAspect="1"/>
          </p:cNvPicPr>
          <p:nvPr/>
        </p:nvPicPr>
        <p:blipFill rotWithShape="1">
          <a:blip r:embed="rId3" cstate="print"/>
          <a:srcRect l="8709" r="7353" b="36811"/>
          <a:stretch/>
        </p:blipFill>
        <p:spPr>
          <a:xfrm>
            <a:off x="1524000" y="112402"/>
            <a:ext cx="1751930" cy="970384"/>
          </a:xfrm>
          <a:prstGeom prst="rect">
            <a:avLst/>
          </a:prstGeom>
        </p:spPr>
      </p:pic>
      <p:sp>
        <p:nvSpPr>
          <p:cNvPr id="7" name="Rectángulo 6">
            <a:extLst>
              <a:ext uri="{FF2B5EF4-FFF2-40B4-BE49-F238E27FC236}">
                <a16:creationId xmlns:a16="http://schemas.microsoft.com/office/drawing/2014/main" id="{A06E4CEB-CCBB-4147-BB5D-928524C58865}"/>
              </a:ext>
            </a:extLst>
          </p:cNvPr>
          <p:cNvSpPr/>
          <p:nvPr/>
        </p:nvSpPr>
        <p:spPr>
          <a:xfrm>
            <a:off x="3349841" y="47054"/>
            <a:ext cx="6096000" cy="954107"/>
          </a:xfrm>
          <a:prstGeom prst="rect">
            <a:avLst/>
          </a:prstGeom>
        </p:spPr>
        <p:txBody>
          <a:bodyPr>
            <a:spAutoFit/>
          </a:bodyPr>
          <a:lstStyle/>
          <a:p>
            <a:endPar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Consejería de Agricultura, Ganadería  y Desarrollo Rural </a:t>
            </a:r>
            <a:endParaRPr lang="es-ES" altLang="es-ES"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0" hangingPunct="0"/>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Dirección General de Agricultura y Ganadería</a:t>
            </a:r>
          </a:p>
          <a:p>
            <a:pPr eaLnBrk="0" hangingPunct="0"/>
            <a:r>
              <a:rPr lang="es-ES_tradnl"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Servicio de Gestión de Derechos de Pago de la PAC</a:t>
            </a:r>
            <a:endPar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ángulo 7">
            <a:extLst>
              <a:ext uri="{FF2B5EF4-FFF2-40B4-BE49-F238E27FC236}">
                <a16:creationId xmlns:a16="http://schemas.microsoft.com/office/drawing/2014/main" id="{4D7CC1D1-34E2-42B6-A1BE-B5836BB26D7D}"/>
              </a:ext>
            </a:extLst>
          </p:cNvPr>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latin typeface="Arial Unicode MS" pitchFamily="34" charset="-128"/>
                <a:ea typeface="Arial Unicode MS" pitchFamily="34" charset="-128"/>
                <a:cs typeface="Arial Unicode MS" pitchFamily="34" charset="-128"/>
              </a:rPr>
              <a:t>CONVERSIÓN DEFINITIVA DE DERECHOS </a:t>
            </a:r>
            <a:endParaRPr lang="es-ES" sz="2800" b="1" dirty="0">
              <a:solidFill>
                <a:prstClr val="black"/>
              </a:solidFill>
              <a:latin typeface="Arial Unicode MS" pitchFamily="34" charset="-128"/>
              <a:ea typeface="Arial Unicode MS" pitchFamily="34" charset="-128"/>
              <a:cs typeface="Arial Unicode MS" pitchFamily="34" charset="-128"/>
            </a:endParaRPr>
          </a:p>
        </p:txBody>
      </p:sp>
      <p:sp>
        <p:nvSpPr>
          <p:cNvPr id="9" name="Marcador de contenido 2">
            <a:extLst>
              <a:ext uri="{FF2B5EF4-FFF2-40B4-BE49-F238E27FC236}">
                <a16:creationId xmlns:a16="http://schemas.microsoft.com/office/drawing/2014/main" id="{DAD280F4-A992-4FDF-974F-3CD28D03A96A}"/>
              </a:ext>
            </a:extLst>
          </p:cNvPr>
          <p:cNvSpPr>
            <a:spLocks noGrp="1"/>
          </p:cNvSpPr>
          <p:nvPr>
            <p:ph idx="1"/>
          </p:nvPr>
        </p:nvSpPr>
        <p:spPr>
          <a:xfrm>
            <a:off x="878888" y="2308193"/>
            <a:ext cx="10474911" cy="3986075"/>
          </a:xfrm>
        </p:spPr>
        <p:txBody>
          <a:bodyPr>
            <a:normAutofit/>
          </a:bodyPr>
          <a:lstStyle/>
          <a:p>
            <a:pPr marL="0" indent="0" algn="just">
              <a:buNone/>
            </a:pPr>
            <a:r>
              <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rPr>
              <a:t>CONVERSIÓN DEFINITIVA:</a:t>
            </a:r>
          </a:p>
          <a:p>
            <a:pPr marL="0" indent="0">
              <a:buNone/>
            </a:pPr>
            <a:r>
              <a:rPr lang="es-ES" sz="1500" dirty="0">
                <a:latin typeface="Arial Unicode MS" panose="020B0604020202020204" pitchFamily="34" charset="-128"/>
                <a:ea typeface="Arial Unicode MS" panose="020B0604020202020204" pitchFamily="34" charset="-128"/>
                <a:cs typeface="Arial Unicode MS" panose="020B0604020202020204" pitchFamily="34" charset="-128"/>
              </a:rPr>
              <a:t>Con la versión V2 de derechos de la campaña 2023, disponible a 1 de abril de 2024. Incluye los siguientes conceptos:</a:t>
            </a:r>
          </a:p>
          <a:p>
            <a:r>
              <a:rPr lang="es-ES" sz="1500" dirty="0">
                <a:solidFill>
                  <a:sysClr val="windowText" lastClr="000000"/>
                </a:solidFill>
                <a:latin typeface="Arial Unicode MS" panose="020B0604020202020204" pitchFamily="34" charset="-128"/>
                <a:ea typeface="Arial Unicode MS" panose="020B0604020202020204" pitchFamily="34" charset="-128"/>
                <a:cs typeface="Arial Unicode MS" panose="020B0604020202020204" pitchFamily="34" charset="-128"/>
              </a:rPr>
              <a:t>Derechos de pago básico con retirada de derechos 2022.</a:t>
            </a:r>
          </a:p>
          <a:p>
            <a:r>
              <a:rPr lang="es-ES" sz="1500"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Finalización de arrendamientos 2022.</a:t>
            </a:r>
            <a:endParaRPr lang="es-ES" sz="1500" dirty="0">
              <a:solidFill>
                <a:sysClr val="windowText" lastClr="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1500" dirty="0">
                <a:solidFill>
                  <a:sysClr val="windowText" lastClr="000000"/>
                </a:solidFill>
                <a:latin typeface="Arial Unicode MS" panose="020B0604020202020204" pitchFamily="34" charset="-128"/>
                <a:ea typeface="Arial Unicode MS" panose="020B0604020202020204" pitchFamily="34" charset="-128"/>
                <a:cs typeface="Arial Unicode MS" panose="020B0604020202020204" pitchFamily="34" charset="-128"/>
              </a:rPr>
              <a:t>Simulación y cálculo del valor del derecho por aplicación del coeficiente de pago verde, ajuste al límite presupuestario 2023 y aplicación del coeficiente de oleaginosas.</a:t>
            </a:r>
          </a:p>
          <a:p>
            <a:r>
              <a:rPr lang="es-ES" sz="1500" dirty="0">
                <a:solidFill>
                  <a:sysClr val="windowText" lastClr="000000"/>
                </a:solidFill>
                <a:latin typeface="Arial Unicode MS" panose="020B0604020202020204" pitchFamily="34" charset="-128"/>
                <a:ea typeface="Arial Unicode MS" panose="020B0604020202020204" pitchFamily="34" charset="-128"/>
                <a:cs typeface="Arial Unicode MS" panose="020B0604020202020204" pitchFamily="34" charset="-128"/>
              </a:rPr>
              <a:t>Simulación, cálculo y aplicación de la convergencia 2023.</a:t>
            </a:r>
          </a:p>
          <a:p>
            <a:r>
              <a:rPr lang="es-ES" sz="1500" dirty="0">
                <a:solidFill>
                  <a:sysClr val="windowText" lastClr="000000"/>
                </a:solidFill>
                <a:latin typeface="Arial Unicode MS" panose="020B0604020202020204" pitchFamily="34" charset="-128"/>
                <a:ea typeface="Arial Unicode MS" panose="020B0604020202020204" pitchFamily="34" charset="-128"/>
                <a:cs typeface="Arial Unicode MS" panose="020B0604020202020204" pitchFamily="34" charset="-128"/>
              </a:rPr>
              <a:t>Cesiones 2023 (cargadas en GAB hasta el 16/02/2024).</a:t>
            </a:r>
          </a:p>
          <a:p>
            <a:r>
              <a:rPr lang="es-ES" sz="1500"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Conversión de regiones RPB a ABR definitiva.</a:t>
            </a:r>
            <a:endParaRPr lang="es-ES" sz="15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1500"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Aplicación BI y envío de excepciones a la aplicación del BI.</a:t>
            </a:r>
          </a:p>
          <a:p>
            <a:pPr marL="0" indent="0"/>
            <a:r>
              <a:rPr lang="es-ES" sz="1500"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   Reserva nacional 2023 (envío hasta el 16/02/2024).</a:t>
            </a:r>
          </a:p>
          <a:p>
            <a:pPr algn="just"/>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403112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3"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4"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86768" y="-1613527"/>
            <a:ext cx="386430" cy="7216636"/>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2108048" y="1105717"/>
            <a:ext cx="8612157"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b="1" dirty="0">
                <a:solidFill>
                  <a:prstClr val="black"/>
                </a:solidFill>
              </a:rPr>
              <a:t>CESIONES DE DERECHOS 2024:</a:t>
            </a:r>
          </a:p>
          <a:p>
            <a:pPr algn="ctr"/>
            <a:r>
              <a:rPr lang="es-ES" b="1" dirty="0">
                <a:solidFill>
                  <a:prstClr val="black"/>
                </a:solidFill>
                <a:latin typeface="Arial Unicode MS" pitchFamily="34" charset="-128"/>
                <a:ea typeface="Arial Unicode MS" pitchFamily="34" charset="-128"/>
                <a:cs typeface="Arial Unicode MS" pitchFamily="34" charset="-128"/>
              </a:rPr>
              <a:t>Prórrogas en los arrendamientos de derechos con tierras</a:t>
            </a:r>
          </a:p>
        </p:txBody>
      </p:sp>
      <p:sp>
        <p:nvSpPr>
          <p:cNvPr id="8" name="Marcador de contenido 2"/>
          <p:cNvSpPr>
            <a:spLocks noGrp="1"/>
          </p:cNvSpPr>
          <p:nvPr>
            <p:ph idx="1"/>
          </p:nvPr>
        </p:nvSpPr>
        <p:spPr>
          <a:xfrm>
            <a:off x="1794588" y="2382701"/>
            <a:ext cx="8394441" cy="4139889"/>
          </a:xfrm>
          <a:solidFill>
            <a:schemeClr val="bg1"/>
          </a:solidFill>
        </p:spPr>
        <p:txBody>
          <a:bodyPr>
            <a:normAutofit fontScale="62500" lnSpcReduction="20000"/>
          </a:bodyPr>
          <a:lstStyle/>
          <a:p>
            <a:pPr marL="0" indent="0" algn="just">
              <a:buNone/>
            </a:pPr>
            <a:r>
              <a:rPr lang="es-ES" sz="2600" dirty="0">
                <a:latin typeface="Arial Unicode MS" panose="020B0604020202020204" pitchFamily="34" charset="-128"/>
                <a:ea typeface="Arial Unicode MS" panose="020B0604020202020204" pitchFamily="34" charset="-128"/>
                <a:cs typeface="Arial Unicode MS" panose="020B0604020202020204" pitchFamily="34" charset="-128"/>
              </a:rPr>
              <a:t>Además de la cláusula del contrato: </a:t>
            </a:r>
            <a:r>
              <a:rPr lang="es-ES_tradnl" sz="2600" i="1" dirty="0">
                <a:latin typeface="Arial Unicode MS" panose="020B0604020202020204" pitchFamily="34" charset="-128"/>
                <a:ea typeface="Arial Unicode MS" panose="020B0604020202020204" pitchFamily="34" charset="-128"/>
                <a:cs typeface="Arial Unicode MS" panose="020B0604020202020204" pitchFamily="34" charset="-128"/>
              </a:rPr>
              <a:t>El arrendador, para recuperar la posesión de las fincas el término del plazo contractual, deberá notificárselo fehacientemente al arrendatario con un año de antelación. De lo contrario si el arrendatario no pone la posesión de las fincas arrendadas a disposición del arrendador al término del plazo, el contrato se entenderá prorrogado por un período de cinco años. Tales prórrogas se sucederán indefinidamente en tanto no se produzca la denuncia del contrato.</a:t>
            </a:r>
            <a:endParaRPr lang="es-ES_tradnl" sz="2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s-ES_tradnl" sz="2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s-ES" sz="2600" dirty="0">
                <a:latin typeface="Arial Unicode MS" panose="020B0604020202020204" pitchFamily="34" charset="-128"/>
                <a:ea typeface="Arial Unicode MS" panose="020B0604020202020204" pitchFamily="34" charset="-128"/>
                <a:cs typeface="Arial Unicode MS" panose="020B0604020202020204" pitchFamily="34" charset="-128"/>
              </a:rPr>
              <a:t>Es imprescindible para estimar la prórroga que concurra alguna de las tres siguientes situaciones:</a:t>
            </a:r>
            <a:endParaRPr lang="es-ES_tradnl" sz="2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s-ES_tradnl" sz="26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2600" dirty="0">
                <a:latin typeface="Arial Unicode MS" panose="020B0604020202020204" pitchFamily="34" charset="-128"/>
                <a:ea typeface="Arial Unicode MS" panose="020B0604020202020204" pitchFamily="34" charset="-128"/>
                <a:cs typeface="Arial Unicode MS" panose="020B0604020202020204" pitchFamily="34" charset="-128"/>
              </a:rPr>
              <a:t>Que se presente nuevo </a:t>
            </a:r>
            <a:r>
              <a:rPr lang="es-ES" sz="2600" u="sng" dirty="0">
                <a:latin typeface="Arial Unicode MS" panose="020B0604020202020204" pitchFamily="34" charset="-128"/>
                <a:ea typeface="Arial Unicode MS" panose="020B0604020202020204" pitchFamily="34" charset="-128"/>
                <a:cs typeface="Arial Unicode MS" panose="020B0604020202020204" pitchFamily="34" charset="-128"/>
              </a:rPr>
              <a:t>modelo AR</a:t>
            </a:r>
            <a:r>
              <a:rPr lang="es-ES" sz="2600" dirty="0">
                <a:latin typeface="Arial Unicode MS" panose="020B0604020202020204" pitchFamily="34" charset="-128"/>
                <a:ea typeface="Arial Unicode MS" panose="020B0604020202020204" pitchFamily="34" charset="-128"/>
                <a:cs typeface="Arial Unicode MS" panose="020B0604020202020204" pitchFamily="34" charset="-128"/>
              </a:rPr>
              <a:t> en la campaña 2024 (del 1 de febrero hasta fecha de fin de plazo de cesiones 2024).</a:t>
            </a:r>
            <a:endParaRPr lang="es-ES_tradnl" sz="26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2600" dirty="0">
                <a:latin typeface="Arial Unicode MS" panose="020B0604020202020204" pitchFamily="34" charset="-128"/>
                <a:ea typeface="Arial Unicode MS" panose="020B0604020202020204" pitchFamily="34" charset="-128"/>
                <a:cs typeface="Arial Unicode MS" panose="020B0604020202020204" pitchFamily="34" charset="-128"/>
              </a:rPr>
              <a:t>Que presenten </a:t>
            </a:r>
            <a:r>
              <a:rPr lang="es-ES" sz="2600" u="sng" dirty="0">
                <a:latin typeface="Arial Unicode MS" panose="020B0604020202020204" pitchFamily="34" charset="-128"/>
                <a:ea typeface="Arial Unicode MS" panose="020B0604020202020204" pitchFamily="34" charset="-128"/>
                <a:cs typeface="Arial Unicode MS" panose="020B0604020202020204" pitchFamily="34" charset="-128"/>
              </a:rPr>
              <a:t>nuevo contrato</a:t>
            </a:r>
            <a:r>
              <a:rPr lang="es-ES" sz="2600" dirty="0">
                <a:latin typeface="Arial Unicode MS" panose="020B0604020202020204" pitchFamily="34" charset="-128"/>
                <a:ea typeface="Arial Unicode MS" panose="020B0604020202020204" pitchFamily="34" charset="-128"/>
                <a:cs typeface="Arial Unicode MS" panose="020B0604020202020204" pitchFamily="34" charset="-128"/>
              </a:rPr>
              <a:t> en 2024 (desde día siguiente a fin de plazo de cesiones 2023, 01/072023, hasta fecha de fin de plazo de cesiones 2024).</a:t>
            </a:r>
            <a:endParaRPr lang="es-ES_tradnl" sz="26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2600" dirty="0">
                <a:latin typeface="Arial Unicode MS" panose="020B0604020202020204" pitchFamily="34" charset="-128"/>
                <a:ea typeface="Arial Unicode MS" panose="020B0604020202020204" pitchFamily="34" charset="-128"/>
                <a:cs typeface="Arial Unicode MS" panose="020B0604020202020204" pitchFamily="34" charset="-128"/>
              </a:rPr>
              <a:t>Que la prórroga del vigente contrato se hubiese </a:t>
            </a:r>
            <a:r>
              <a:rPr lang="es-ES" sz="2600" u="sng" dirty="0">
                <a:latin typeface="Arial Unicode MS" panose="020B0604020202020204" pitchFamily="34" charset="-128"/>
                <a:ea typeface="Arial Unicode MS" panose="020B0604020202020204" pitchFamily="34" charset="-128"/>
                <a:cs typeface="Arial Unicode MS" panose="020B0604020202020204" pitchFamily="34" charset="-128"/>
              </a:rPr>
              <a:t>liquidado de impuestos </a:t>
            </a:r>
            <a:r>
              <a:rPr lang="es-ES" sz="2600" dirty="0">
                <a:latin typeface="Arial Unicode MS" panose="020B0604020202020204" pitchFamily="34" charset="-128"/>
                <a:ea typeface="Arial Unicode MS" panose="020B0604020202020204" pitchFamily="34" charset="-128"/>
                <a:cs typeface="Arial Unicode MS" panose="020B0604020202020204" pitchFamily="34" charset="-128"/>
              </a:rPr>
              <a:t>(desde día siguiente a fin de plazo de cesiones 2023, 01/07/2023, hasta fecha de fin de plazo de cesiones 2024).</a:t>
            </a:r>
            <a:endParaRPr lang="es-ES_tradnl" sz="2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s-ES" sz="29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s-ES" b="1" dirty="0"/>
          </a:p>
        </p:txBody>
      </p:sp>
    </p:spTree>
    <p:extLst>
      <p:ext uri="{BB962C8B-B14F-4D97-AF65-F5344CB8AC3E}">
        <p14:creationId xmlns:p14="http://schemas.microsoft.com/office/powerpoint/2010/main" val="2597568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12433" y="-2091642"/>
            <a:ext cx="371793" cy="8158229"/>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1850572" y="1061805"/>
            <a:ext cx="8612157" cy="693605"/>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 sz="2400" b="1" dirty="0">
                <a:solidFill>
                  <a:prstClr val="black"/>
                </a:solidFill>
              </a:rPr>
              <a:t>CESIONES DE DERECHOS (otras consideraciones) </a:t>
            </a:r>
            <a:endParaRPr lang="es-ES" sz="2400" b="1" dirty="0">
              <a:solidFill>
                <a:prstClr val="black"/>
              </a:solidFill>
              <a:latin typeface="Arial Unicode MS" pitchFamily="34" charset="-128"/>
              <a:ea typeface="Arial Unicode MS" pitchFamily="34" charset="-128"/>
              <a:cs typeface="Arial Unicode MS" pitchFamily="34" charset="-128"/>
            </a:endParaRPr>
          </a:p>
        </p:txBody>
      </p:sp>
      <p:sp>
        <p:nvSpPr>
          <p:cNvPr id="13" name="2 Marcador de contenido"/>
          <p:cNvSpPr>
            <a:spLocks noGrp="1"/>
          </p:cNvSpPr>
          <p:nvPr>
            <p:ph idx="1"/>
          </p:nvPr>
        </p:nvSpPr>
        <p:spPr>
          <a:xfrm>
            <a:off x="1766596" y="2313992"/>
            <a:ext cx="8389116" cy="4544008"/>
          </a:xfrm>
          <a:solidFill>
            <a:schemeClr val="bg1"/>
          </a:solidFill>
        </p:spPr>
        <p:txBody>
          <a:bodyPr>
            <a:normAutofit/>
          </a:bodyPr>
          <a:lstStyle/>
          <a:p>
            <a:pPr marL="0" indent="0" algn="just">
              <a:buNone/>
            </a:pP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just">
              <a:buFont typeface="Wingdings" pitchFamily="2" charset="2"/>
              <a:buChar char="q"/>
            </a:pP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Excepciones y puntualizaciones al cumplimiento de agricultor activo en cesionarios:</a:t>
            </a:r>
          </a:p>
          <a:p>
            <a:pPr lvl="1" algn="just">
              <a:buFont typeface="Wingdings" pitchFamily="2" charset="2"/>
              <a:buChar char="§"/>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En finalizaciones de arrendamientos de derechos no se exige al arrendador, salvo que el arrendatario desee acompañar la devolución de las tierras de una venta o donación de sus derechos de ayuda al arrendador.</a:t>
            </a:r>
          </a:p>
          <a:p>
            <a:pPr lvl="1" algn="just">
              <a:buFont typeface="Wingdings" pitchFamily="2" charset="2"/>
              <a:buChar char="§"/>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En arrendamientos de derechos sin tierra (AS), el propietario de los derechos no tendrá que ser agricultor activo para recibir la devolución de los derechos arrendados ni para volver a cederlos a un agricultor activo, pero sí deberá ser agricultor activo si desea declarar los derechos y activarlos. </a:t>
            </a:r>
          </a:p>
          <a:p>
            <a:pPr lvl="1" algn="just">
              <a:buFont typeface="Wingdings" pitchFamily="2" charset="2"/>
              <a:buChar char="§"/>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La finalización de un arrendamiento de tierras, anticipada o no, con devolución al propietario de las tierras, que el arrendatario acompaña de una cesión definitiva de sus derechos al mismo. El propietario de las tierras, cesionario de este tipo de transmisiones, debe cumplir la condición de agricultor activo para poder recibir los derechos. </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1" algn="just">
              <a:buFont typeface="Wingdings" pitchFamily="2" charset="2"/>
              <a:buChar char="§"/>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En herencias, legados y usufructos no es exigible al heredero, así como en transmisiones intervivos.</a:t>
            </a:r>
          </a:p>
          <a:p>
            <a:pPr lvl="1" algn="just">
              <a:buFont typeface="Wingdings" pitchFamily="2" charset="2"/>
              <a:buChar char="§"/>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Si el cesionario queda exento de la figura de agricultor activo por importe de pagos directos del año anterior inferior a 5.000€.</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1" algn="just">
              <a:buFont typeface="Wingdings" pitchFamily="2" charset="2"/>
              <a:buChar char="§"/>
            </a:pPr>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endParaRPr lang="es-ES" sz="4800" dirty="0"/>
          </a:p>
        </p:txBody>
      </p:sp>
    </p:spTree>
    <p:extLst>
      <p:ext uri="{BB962C8B-B14F-4D97-AF65-F5344CB8AC3E}">
        <p14:creationId xmlns:p14="http://schemas.microsoft.com/office/powerpoint/2010/main" val="4239565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12433" y="-2091642"/>
            <a:ext cx="371793" cy="8158229"/>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1850572" y="1061805"/>
            <a:ext cx="8612157" cy="693605"/>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 sz="2400" b="1" dirty="0">
                <a:solidFill>
                  <a:prstClr val="black"/>
                </a:solidFill>
              </a:rPr>
              <a:t>CESIONES DE DERECHOS (novedades nueva Circular 2024) </a:t>
            </a:r>
            <a:endParaRPr lang="es-ES" sz="2400" b="1" dirty="0">
              <a:solidFill>
                <a:prstClr val="black"/>
              </a:solidFill>
              <a:latin typeface="Arial Unicode MS" pitchFamily="34" charset="-128"/>
              <a:ea typeface="Arial Unicode MS" pitchFamily="34" charset="-128"/>
              <a:cs typeface="Arial Unicode MS" pitchFamily="34" charset="-128"/>
            </a:endParaRPr>
          </a:p>
        </p:txBody>
      </p:sp>
      <p:sp>
        <p:nvSpPr>
          <p:cNvPr id="13" name="2 Marcador de contenido"/>
          <p:cNvSpPr>
            <a:spLocks noGrp="1"/>
          </p:cNvSpPr>
          <p:nvPr>
            <p:ph idx="1"/>
          </p:nvPr>
        </p:nvSpPr>
        <p:spPr>
          <a:xfrm>
            <a:off x="1766596" y="2313992"/>
            <a:ext cx="8389116" cy="4544008"/>
          </a:xfrm>
          <a:solidFill>
            <a:schemeClr val="bg1"/>
          </a:solidFill>
        </p:spPr>
        <p:txBody>
          <a:bodyPr>
            <a:normAutofit/>
          </a:bodyPr>
          <a:lstStyle/>
          <a:p>
            <a:pPr marL="0" indent="0" algn="just">
              <a:buNone/>
            </a:pP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1" algn="just">
              <a:buFont typeface="Wingdings" pitchFamily="2" charset="2"/>
              <a:buChar char="§"/>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Posible retroactividad o revocación de aceptación de cesiones respecto a casos de comprobación diferida en la figura de agricultor activo en los casos de nuevas incorporaciones.</a:t>
            </a:r>
          </a:p>
          <a:p>
            <a:pPr lvl="1" algn="just">
              <a:buFont typeface="Wingdings" pitchFamily="2" charset="2"/>
              <a:buChar char="§"/>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Respecto a la exención de los 5.000€ de pagos directos en la campaña anterior, aclaración sobre que la cesión de explotación debe ser de facto completa. Como explotación no sólo se cederán las unidades de producción, sino todos aquellos elementos que forman parte de la misma y sirven para su normal funcionamiento (instalaciones, maquinaria, etc.). </a:t>
            </a:r>
          </a:p>
          <a:p>
            <a:pPr lvl="1" algn="just">
              <a:buFont typeface="Wingdings" pitchFamily="2" charset="2"/>
              <a:buChar char="§"/>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Homogeneización de las condiciones para las compraventas sin tierras en los casos de nuevos agricultores respecto a las de jóvenes. Las compraventas de derechos sin tierras a nuevos agricultores se podrán comunicar en cada uno de los 5 años a contar desde su año de incorporación (ese año y los 4 siguientes) del mismo modo que las compraventas sin tierras a jóvenes agricultores, en aras de fomentar nuevas incorporaciones a la actividad agraria.</a:t>
            </a:r>
            <a:endParaRPr lang="es-ES_tradnl"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1" algn="just">
              <a:buFont typeface="Wingdings" pitchFamily="2" charset="2"/>
              <a:buChar char="§"/>
            </a:pPr>
            <a:endParaRPr lang="es-ES_tradnl" sz="1600" dirty="0"/>
          </a:p>
          <a:p>
            <a:pPr lvl="1" algn="just">
              <a:buFont typeface="Wingdings" pitchFamily="2" charset="2"/>
              <a:buChar char="§"/>
            </a:pPr>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endParaRPr lang="es-ES" sz="4800" dirty="0"/>
          </a:p>
        </p:txBody>
      </p:sp>
    </p:spTree>
    <p:extLst>
      <p:ext uri="{BB962C8B-B14F-4D97-AF65-F5344CB8AC3E}">
        <p14:creationId xmlns:p14="http://schemas.microsoft.com/office/powerpoint/2010/main" val="1548269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9" name="Pentágono 8"/>
          <p:cNvSpPr/>
          <p:nvPr/>
        </p:nvSpPr>
        <p:spPr bwMode="auto">
          <a:xfrm rot="5400000">
            <a:off x="6012433" y="-2091642"/>
            <a:ext cx="371793" cy="8158229"/>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766597" y="2313992"/>
            <a:ext cx="8630815" cy="4404050"/>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1850572" y="1168530"/>
            <a:ext cx="8612157" cy="586880"/>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 sz="2400" b="1" dirty="0">
                <a:solidFill>
                  <a:prstClr val="black"/>
                </a:solidFill>
              </a:rPr>
              <a:t>LIMITACIÓN Y REDUCCIÓN PROGRESIVA DE PAGOS (CAPPING)</a:t>
            </a:r>
            <a:endParaRPr lang="es-ES" sz="2400" b="1" dirty="0">
              <a:solidFill>
                <a:prstClr val="black"/>
              </a:solidFill>
              <a:latin typeface="Arial Unicode MS" pitchFamily="34" charset="-128"/>
              <a:ea typeface="Arial Unicode MS" pitchFamily="34" charset="-128"/>
              <a:cs typeface="Arial Unicode MS" pitchFamily="34" charset="-128"/>
            </a:endParaRPr>
          </a:p>
        </p:txBody>
      </p:sp>
      <p:sp>
        <p:nvSpPr>
          <p:cNvPr id="13" name="2 Marcador de contenido"/>
          <p:cNvSpPr>
            <a:spLocks noGrp="1"/>
          </p:cNvSpPr>
          <p:nvPr>
            <p:ph idx="1"/>
          </p:nvPr>
        </p:nvSpPr>
        <p:spPr>
          <a:xfrm>
            <a:off x="1766596" y="2313992"/>
            <a:ext cx="8389116" cy="4544008"/>
          </a:xfrm>
          <a:solidFill>
            <a:schemeClr val="bg1"/>
          </a:solidFill>
        </p:spPr>
        <p:txBody>
          <a:bodyPr>
            <a:normAutofit/>
          </a:bodyPr>
          <a:lstStyle/>
          <a:p>
            <a:pPr marL="0" indent="0" algn="just">
              <a:buNone/>
            </a:pP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A todo agricultor al que se le deba conceder un montante en virtud de ABRS por más de 60.000 euros, se le aplicará una reducción en la parte del importe de ABRS que sobrepase dicha cantidad. El porcentaje de reducción a aplicar se hará de acuerdo con los siguientes tramos:</a:t>
            </a:r>
          </a:p>
          <a:p>
            <a:pPr marL="0" indent="0">
              <a:buNone/>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	a) 25 % para el tramo comprendido entre 60.000 y &lt; 75.000 euros;</a:t>
            </a:r>
          </a:p>
          <a:p>
            <a:pPr marL="0" indent="0">
              <a:buNone/>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	b) 50 % para el tramo comprendido entre 75.000 y &lt; 90.000 euros;</a:t>
            </a:r>
          </a:p>
          <a:p>
            <a:pPr marL="0" indent="0">
              <a:buNone/>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	c) 85 % para el tramo comprendido entre 90.000 y &lt; 100.000 euros.</a:t>
            </a:r>
          </a:p>
          <a:p>
            <a:pPr marL="0" indent="0">
              <a:buNone/>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	d) 100 % para los importes de ABRS que superen los 100.000 euros.</a:t>
            </a:r>
            <a:endParaRPr lang="es-ES_tradnl"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Sin la aplicación de costes laborales el límite máximo de ABRS es de 80.250 euros, que se eleva hasta los 200.000 euros con la aplicación de los mismos. </a:t>
            </a:r>
          </a:p>
          <a:p>
            <a:pPr marL="0" indent="0" algn="just">
              <a:buNone/>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Estos costes serán los realmente pagados y declarados por el agricultor en el año natural anterior incluidos los impuestos y cotizaciones sociales relacionadas con el empleo. Dichos costes laborales serán declarados por el agricultor en su solicitud única 2024.</a:t>
            </a:r>
          </a:p>
        </p:txBody>
      </p:sp>
    </p:spTree>
    <p:extLst>
      <p:ext uri="{BB962C8B-B14F-4D97-AF65-F5344CB8AC3E}">
        <p14:creationId xmlns:p14="http://schemas.microsoft.com/office/powerpoint/2010/main" val="4221617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rPr>
              <a:t>VERSIONES DE DERECHOS</a:t>
            </a:r>
            <a:endParaRPr lang="es-ES" sz="28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rot="5400000">
            <a:off x="5916899" y="-1525873"/>
            <a:ext cx="409000" cy="7620000"/>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919460" y="2562016"/>
            <a:ext cx="8244687" cy="4072049"/>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Marcador de contenido 2"/>
          <p:cNvSpPr>
            <a:spLocks noGrp="1"/>
          </p:cNvSpPr>
          <p:nvPr>
            <p:ph idx="1"/>
          </p:nvPr>
        </p:nvSpPr>
        <p:spPr>
          <a:xfrm>
            <a:off x="2207568" y="2079628"/>
            <a:ext cx="7740000" cy="4554437"/>
          </a:xfrm>
          <a:solidFill>
            <a:schemeClr val="bg1"/>
          </a:solidFill>
        </p:spPr>
        <p:txBody>
          <a:bodyPr>
            <a:normAutofit/>
          </a:bodyPr>
          <a:lstStyle/>
          <a:p>
            <a:pPr marL="0" indent="0" algn="just">
              <a:buNone/>
            </a:pPr>
            <a:endParaRPr lang="es-ES_tradnl" sz="2000" dirty="0"/>
          </a:p>
          <a:p>
            <a:pPr algn="just">
              <a:buNone/>
            </a:pPr>
            <a:r>
              <a:rPr lang="es-ES_tradnl" sz="2000" dirty="0"/>
              <a:t>	</a:t>
            </a:r>
            <a:endParaRPr lang="es-ES" sz="2000" dirty="0"/>
          </a:p>
        </p:txBody>
      </p:sp>
      <p:sp>
        <p:nvSpPr>
          <p:cNvPr id="22" name="Marcador de contenido 2"/>
          <p:cNvSpPr txBox="1">
            <a:spLocks/>
          </p:cNvSpPr>
          <p:nvPr/>
        </p:nvSpPr>
        <p:spPr>
          <a:xfrm>
            <a:off x="1524000" y="2079628"/>
            <a:ext cx="9036496" cy="4778373"/>
          </a:xfrm>
          <a:prstGeom prst="rect">
            <a:avLst/>
          </a:prstGeom>
          <a:solidFill>
            <a:schemeClr val="bg1"/>
          </a:solidFill>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buNone/>
            </a:pPr>
            <a:endParaRPr lang="es-ES_tradnl" sz="2000"/>
          </a:p>
          <a:p>
            <a:pPr algn="just">
              <a:buFont typeface="Arial" panose="020B0604020202020204" pitchFamily="34" charset="0"/>
              <a:buNone/>
            </a:pPr>
            <a:r>
              <a:rPr lang="es-ES_tradnl" sz="2000"/>
              <a:t>	</a:t>
            </a:r>
            <a:endParaRPr lang="es-ES" sz="2000" dirty="0"/>
          </a:p>
        </p:txBody>
      </p:sp>
      <p:pic>
        <p:nvPicPr>
          <p:cNvPr id="2" name="Imagen 1">
            <a:extLst>
              <a:ext uri="{FF2B5EF4-FFF2-40B4-BE49-F238E27FC236}">
                <a16:creationId xmlns:a16="http://schemas.microsoft.com/office/drawing/2014/main" id="{BAB4F110-F094-446A-8D43-348FA20D8742}"/>
              </a:ext>
            </a:extLst>
          </p:cNvPr>
          <p:cNvPicPr>
            <a:picLocks noChangeAspect="1"/>
          </p:cNvPicPr>
          <p:nvPr/>
        </p:nvPicPr>
        <p:blipFill>
          <a:blip r:embed="rId4"/>
          <a:stretch>
            <a:fillRect/>
          </a:stretch>
        </p:blipFill>
        <p:spPr>
          <a:xfrm>
            <a:off x="481012" y="2174083"/>
            <a:ext cx="11229975" cy="3348412"/>
          </a:xfrm>
          <a:prstGeom prst="rect">
            <a:avLst/>
          </a:prstGeom>
        </p:spPr>
      </p:pic>
    </p:spTree>
    <p:extLst>
      <p:ext uri="{BB962C8B-B14F-4D97-AF65-F5344CB8AC3E}">
        <p14:creationId xmlns:p14="http://schemas.microsoft.com/office/powerpoint/2010/main" val="1919671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rPr>
              <a:t>VERSIONES DE DERECHOS</a:t>
            </a:r>
            <a:endParaRPr lang="es-ES" sz="28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rot="5400000">
            <a:off x="5916899" y="-1525873"/>
            <a:ext cx="409000" cy="7620000"/>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919460" y="2562016"/>
            <a:ext cx="8244687" cy="4072049"/>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Marcador de contenido 2"/>
          <p:cNvSpPr>
            <a:spLocks noGrp="1"/>
          </p:cNvSpPr>
          <p:nvPr>
            <p:ph idx="1"/>
          </p:nvPr>
        </p:nvSpPr>
        <p:spPr>
          <a:xfrm>
            <a:off x="2207568" y="2636913"/>
            <a:ext cx="7886700" cy="3977593"/>
          </a:xfrm>
          <a:solidFill>
            <a:schemeClr val="bg1"/>
          </a:solidFill>
        </p:spPr>
        <p:txBody>
          <a:bodyPr>
            <a:normAutofit/>
          </a:bodyPr>
          <a:lstStyle/>
          <a:p>
            <a:pPr marL="0" indent="0" algn="just">
              <a:buNone/>
            </a:pPr>
            <a:r>
              <a:rPr lang="es-ES" sz="1600" u="sn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Próximos pagos campaña 2023</a:t>
            </a:r>
          </a:p>
          <a:p>
            <a:pPr lvl="0" algn="just">
              <a:buFont typeface="Wingdings" pitchFamily="2" charset="2"/>
              <a:buChar char="q"/>
            </a:pPr>
            <a:r>
              <a:rPr lang="es-ES_tradnl"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PAGO FEBRERO 2024: SE HARÁ CON LA V1 + RI tramitadas en año 2023 (carga fichero DFC ficticio). Pago al 90%.</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buFont typeface="Wingdings" panose="05000000000000000000" pitchFamily="2" charset="2"/>
              <a:buChar char="q"/>
            </a:pP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 PAGO ABRIL 2024:</a:t>
            </a:r>
            <a:r>
              <a:rPr lang="es-ES_tradnl"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SE HARÁ CON LA  V2 (entran cesiones y RN). Pago al 90%.</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buFont typeface="Wingdings" panose="05000000000000000000" pitchFamily="2" charset="2"/>
              <a:buChar char="q"/>
            </a:pPr>
            <a:r>
              <a:rPr lang="es-ES"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PAGO JUNIO 2024: SE HARÁ CON LA V3 (entran cesiones y RN). Pago al 100%.</a:t>
            </a:r>
          </a:p>
          <a:p>
            <a:pPr marL="0" indent="0" algn="just">
              <a:buNone/>
            </a:pPr>
            <a:r>
              <a:rPr lang="es-ES" sz="1600" u="sn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Primer pago campaña 2024</a:t>
            </a:r>
            <a:endParaRPr lang="es-ES_tradnl" sz="1600" u="sn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lvl="0" algn="just">
              <a:buFont typeface="Wingdings" pitchFamily="2" charset="2"/>
              <a:buChar char="q"/>
            </a:pPr>
            <a:r>
              <a:rPr lang="es-ES_tradnl"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PAGO ANTICIPO-OCTUBRE 2024 SE HARÁ CON LA V0 (entran todas las cesiones aceptadas en GAB hasta el 15 de septiembre)</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buNone/>
            </a:pPr>
            <a:r>
              <a:rPr lang="es-ES_tradnl" sz="1600" u="sng" dirty="0">
                <a:latin typeface="Arial Unicode MS" panose="020B0604020202020204" pitchFamily="34" charset="-128"/>
                <a:ea typeface="Arial Unicode MS" panose="020B0604020202020204" pitchFamily="34" charset="-128"/>
                <a:cs typeface="Arial Unicode MS" panose="020B0604020202020204" pitchFamily="34" charset="-128"/>
              </a:rPr>
              <a:t>Regularizaciones Individualizadas: </a:t>
            </a:r>
          </a:p>
          <a:p>
            <a:pPr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Hasta el segundo semestre de 2024 (presumiblemente en el último trimestre), no estará disponible el módulo de RI en la aplicación GAB.</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buNone/>
            </a:pPr>
            <a:endParaRPr lang="es-ES_tradnl" sz="2000" dirty="0"/>
          </a:p>
          <a:p>
            <a:pPr algn="just">
              <a:buNone/>
            </a:pPr>
            <a:endParaRPr lang="es-ES_tradnl" sz="2000" dirty="0"/>
          </a:p>
          <a:p>
            <a:pPr algn="just">
              <a:buNone/>
            </a:pPr>
            <a:endParaRPr lang="es-ES" sz="2000" dirty="0"/>
          </a:p>
        </p:txBody>
      </p:sp>
    </p:spTree>
    <p:extLst>
      <p:ext uri="{BB962C8B-B14F-4D97-AF65-F5344CB8AC3E}">
        <p14:creationId xmlns:p14="http://schemas.microsoft.com/office/powerpoint/2010/main" val="1642576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rPr>
              <a:t>CAPTURA 2024</a:t>
            </a:r>
            <a:endParaRPr lang="es-ES" sz="28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rot="5400000">
            <a:off x="5916899" y="-1525873"/>
            <a:ext cx="409000" cy="7620000"/>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919460" y="2562016"/>
            <a:ext cx="8244687" cy="4072049"/>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Marcador de contenido 2"/>
          <p:cNvSpPr>
            <a:spLocks noGrp="1"/>
          </p:cNvSpPr>
          <p:nvPr>
            <p:ph idx="1"/>
          </p:nvPr>
        </p:nvSpPr>
        <p:spPr>
          <a:xfrm>
            <a:off x="2207568" y="2636914"/>
            <a:ext cx="7886700" cy="3658378"/>
          </a:xfrm>
          <a:solidFill>
            <a:schemeClr val="bg1"/>
          </a:solidFill>
        </p:spPr>
        <p:txBody>
          <a:bodyPr>
            <a:normAutofit lnSpcReduction="10000"/>
          </a:bodyPr>
          <a:lstStyle/>
          <a:p>
            <a:pPr marL="0" lvl="0" indent="0" algn="just">
              <a:buNone/>
            </a:pPr>
            <a:endParaRPr lang="es-ES_tradnl" sz="18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buFont typeface="Wingdings" panose="05000000000000000000" pitchFamily="2" charset="2"/>
              <a:buChar char="q"/>
            </a:pPr>
            <a:r>
              <a:rPr lang="es-ES" sz="1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Para la disponibilidad de derechos en captura, se procede inicialmente a la carga del fichero DFC ficticio en el marco de la versión V2-2023, dado que es el de información más actualizada (derechos de la V1 + RI </a:t>
            </a:r>
            <a:r>
              <a:rPr lang="es-ES" sz="180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tramitadas después del 31/12/2022).</a:t>
            </a:r>
            <a:endParaRPr lang="es-ES" sz="1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buFont typeface="Wingdings" panose="05000000000000000000" pitchFamily="2" charset="2"/>
              <a:buChar char="q"/>
            </a:pPr>
            <a:r>
              <a:rPr lang="es-ES" sz="1800" b="1"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La conversión definitiva incluirá los derechos procedentes de la V2 de 2023 </a:t>
            </a:r>
            <a:r>
              <a:rPr lang="es-ES" sz="1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(cargada antes del 1 de abril).</a:t>
            </a:r>
          </a:p>
          <a:p>
            <a:pPr algn="just">
              <a:buFont typeface="Wingdings" panose="05000000000000000000" pitchFamily="2" charset="2"/>
              <a:buChar char="q"/>
            </a:pPr>
            <a:r>
              <a:rPr lang="es-ES" sz="1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s-ES" sz="1800" b="1"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Recordar de la campaña 2023 que no existe la opción en la solicitud de “</a:t>
            </a:r>
            <a:r>
              <a:rPr lang="es-ES" sz="1800" b="1" dirty="0">
                <a:latin typeface="Arial Unicode MS" panose="020B0604020202020204" pitchFamily="34" charset="-128"/>
                <a:ea typeface="Arial Unicode MS" panose="020B0604020202020204" pitchFamily="34" charset="-128"/>
                <a:cs typeface="Arial Unicode MS" panose="020B0604020202020204" pitchFamily="34" charset="-128"/>
              </a:rPr>
              <a:t>sólo los derechos marcados y si procede los provenientes de cesiones y de la RN”.</a:t>
            </a:r>
            <a:r>
              <a:rPr lang="es-ES" sz="1800" dirty="0">
                <a:latin typeface="Arial Unicode MS" panose="020B0604020202020204" pitchFamily="34" charset="-128"/>
                <a:ea typeface="Arial Unicode MS" panose="020B0604020202020204" pitchFamily="34" charset="-128"/>
                <a:cs typeface="Arial Unicode MS" panose="020B0604020202020204" pitchFamily="34" charset="-128"/>
              </a:rPr>
              <a:t> Por tanto, el titular no tiene desde 2023 la posibilidad de “rotar” derechos.</a:t>
            </a:r>
            <a:endParaRPr lang="es-ES_tradnl" sz="18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buNone/>
            </a:pPr>
            <a:r>
              <a:rPr lang="es-ES_tradnl" dirty="0"/>
              <a:t> </a:t>
            </a:r>
          </a:p>
          <a:p>
            <a:pPr algn="just">
              <a:buNone/>
            </a:pPr>
            <a:endParaRPr lang="es-ES" sz="2000" dirty="0"/>
          </a:p>
        </p:txBody>
      </p:sp>
    </p:spTree>
    <p:extLst>
      <p:ext uri="{BB962C8B-B14F-4D97-AF65-F5344CB8AC3E}">
        <p14:creationId xmlns:p14="http://schemas.microsoft.com/office/powerpoint/2010/main" val="2556839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430" y="1823876"/>
            <a:ext cx="2624571" cy="3331305"/>
          </a:xfrm>
          <a:prstGeom prst="rect">
            <a:avLst/>
          </a:prstGeom>
          <a:noFill/>
          <a:ln>
            <a:noFill/>
          </a:ln>
          <a:effectLst>
            <a:outerShdw dist="35921" dir="2700000" algn="ctr" rotWithShape="0">
              <a:schemeClr val="bg2"/>
            </a:outerShdw>
            <a:softEdge rad="254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ubtítulo 2"/>
          <p:cNvSpPr>
            <a:spLocks noGrp="1"/>
          </p:cNvSpPr>
          <p:nvPr>
            <p:ph type="subTitle" idx="1"/>
          </p:nvPr>
        </p:nvSpPr>
        <p:spPr>
          <a:xfrm>
            <a:off x="1510860" y="1685676"/>
            <a:ext cx="7753492" cy="4263605"/>
          </a:xfrm>
        </p:spPr>
        <p:txBody>
          <a:bodyPr>
            <a:normAutofit/>
          </a:bodyPr>
          <a:lstStyle/>
          <a:p>
            <a:pPr marL="342900" lvl="1" algn="l" defTabSz="685800">
              <a:spcBef>
                <a:spcPts val="375"/>
              </a:spcBef>
            </a:pPr>
            <a:endParaRPr lang="es-ES" sz="2200" b="1" dirty="0">
              <a:latin typeface="Arial Unicode MS" pitchFamily="34" charset="-128"/>
              <a:ea typeface="Arial Unicode MS" pitchFamily="34" charset="-128"/>
              <a:cs typeface="Arial Unicode MS" pitchFamily="34" charset="-128"/>
            </a:endParaRPr>
          </a:p>
          <a:p>
            <a:pPr marL="342900" lvl="1" algn="l" defTabSz="685800">
              <a:spcBef>
                <a:spcPts val="375"/>
              </a:spcBef>
              <a:buFont typeface="Wingdings" pitchFamily="2" charset="2"/>
              <a:buChar char="§"/>
            </a:pPr>
            <a:endParaRPr lang="es-ES" b="1" dirty="0">
              <a:solidFill>
                <a:schemeClr val="tx1"/>
              </a:solidFill>
              <a:latin typeface="Arial Unicode MS" pitchFamily="34" charset="-128"/>
              <a:ea typeface="Arial Unicode MS" pitchFamily="34" charset="-128"/>
              <a:cs typeface="Arial Unicode MS" pitchFamily="34" charset="-128"/>
            </a:endParaRPr>
          </a:p>
          <a:p>
            <a:pPr marL="342900" lvl="1" algn="l" defTabSz="685800">
              <a:spcBef>
                <a:spcPts val="375"/>
              </a:spcBef>
              <a:buFont typeface="Wingdings" pitchFamily="2" charset="2"/>
              <a:buChar char="§"/>
            </a:pPr>
            <a:endParaRPr lang="es-ES" b="1" dirty="0">
              <a:solidFill>
                <a:schemeClr val="tx1"/>
              </a:solidFill>
              <a:latin typeface="Arial Unicode MS" pitchFamily="34" charset="-128"/>
              <a:ea typeface="Arial Unicode MS" pitchFamily="34" charset="-128"/>
              <a:cs typeface="Arial Unicode MS" pitchFamily="34" charset="-128"/>
            </a:endParaRPr>
          </a:p>
          <a:p>
            <a:pPr marL="342900" lvl="1" algn="l" defTabSz="685800">
              <a:spcBef>
                <a:spcPts val="375"/>
              </a:spcBef>
              <a:buFont typeface="Wingdings" pitchFamily="2" charset="2"/>
              <a:buChar char="§"/>
            </a:pPr>
            <a:r>
              <a:rPr lang="es-ES" sz="3200" b="1" dirty="0">
                <a:latin typeface="Arial Unicode MS" pitchFamily="34" charset="-128"/>
                <a:ea typeface="Arial Unicode MS" pitchFamily="34" charset="-128"/>
                <a:cs typeface="Arial Unicode MS" pitchFamily="34" charset="-128"/>
              </a:rPr>
              <a:t>GRACIAS POR SU ATENCIÓN!!</a:t>
            </a:r>
            <a:endParaRPr lang="es-ES" b="1" dirty="0">
              <a:latin typeface="Arial Unicode MS" pitchFamily="34" charset="-128"/>
              <a:ea typeface="Arial Unicode MS" pitchFamily="34" charset="-128"/>
              <a:cs typeface="Arial Unicode MS" pitchFamily="34" charset="-128"/>
            </a:endParaRPr>
          </a:p>
          <a:p>
            <a:pPr marL="342900" lvl="1" algn="l" defTabSz="685800">
              <a:spcBef>
                <a:spcPts val="375"/>
              </a:spcBef>
            </a:pPr>
            <a:endParaRPr lang="es-ES" sz="1800" b="1" dirty="0">
              <a:latin typeface="Arial Unicode MS" pitchFamily="34" charset="-128"/>
              <a:ea typeface="Arial Unicode MS" pitchFamily="34" charset="-128"/>
              <a:cs typeface="Arial Unicode MS" pitchFamily="34" charset="-128"/>
            </a:endParaRPr>
          </a:p>
          <a:p>
            <a:pPr lvl="1" algn="l">
              <a:buFont typeface="Wingdings" pitchFamily="2" charset="2"/>
              <a:buChar char="§"/>
            </a:pPr>
            <a:endParaRPr lang="es-ES" b="1" dirty="0">
              <a:latin typeface="Arial Unicode MS" pitchFamily="34" charset="-128"/>
              <a:ea typeface="Arial Unicode MS" pitchFamily="34" charset="-128"/>
              <a:cs typeface="Arial Unicode MS" pitchFamily="34" charset="-128"/>
            </a:endParaRPr>
          </a:p>
          <a:p>
            <a:pPr lvl="1" algn="l">
              <a:buFont typeface="Wingdings" pitchFamily="2" charset="2"/>
              <a:buChar char="§"/>
            </a:pPr>
            <a:endParaRPr lang="es-ES" sz="1400" b="1" dirty="0">
              <a:latin typeface="Arial Unicode MS" pitchFamily="34" charset="-128"/>
              <a:ea typeface="Arial Unicode MS" pitchFamily="34" charset="-128"/>
              <a:cs typeface="Arial Unicode MS" pitchFamily="34" charset="-128"/>
            </a:endParaRPr>
          </a:p>
          <a:p>
            <a:endParaRPr lang="es-ES" sz="1800" b="1" dirty="0">
              <a:latin typeface="Arial Unicode MS" pitchFamily="34" charset="-128"/>
              <a:ea typeface="Arial Unicode MS" pitchFamily="34" charset="-128"/>
              <a:cs typeface="Arial Unicode MS" pitchFamily="34" charset="-128"/>
            </a:endParaRPr>
          </a:p>
        </p:txBody>
      </p:sp>
      <p:pic>
        <p:nvPicPr>
          <p:cNvPr id="4" name="Imagen 3"/>
          <p:cNvPicPr/>
          <p:nvPr/>
        </p:nvPicPr>
        <p:blipFill rotWithShape="1">
          <a:blip r:embed="rId4" cstate="print"/>
          <a:srcRect l="21509" t="15213" r="2735" b="75967"/>
          <a:stretch/>
        </p:blipFill>
        <p:spPr bwMode="auto">
          <a:xfrm>
            <a:off x="1524000" y="0"/>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5"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638766" y="195469"/>
            <a:ext cx="622818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400" b="1" dirty="0">
                <a:latin typeface="Arial Unicode MS" pitchFamily="34" charset="-128"/>
                <a:ea typeface="Arial Unicode MS" pitchFamily="34" charset="-128"/>
                <a:cs typeface="Arial Unicode MS" pitchFamily="34" charset="-128"/>
              </a:rPr>
              <a:t>Consejería de Agricultura, Ganadería y Desarrollo Rural </a:t>
            </a:r>
            <a:endParaRPr lang="es-ES" altLang="es-ES" sz="1400" dirty="0"/>
          </a:p>
          <a:p>
            <a:pPr eaLnBrk="0" hangingPunct="0"/>
            <a:r>
              <a:rPr lang="es-ES" altLang="es-ES" sz="1400" b="1" dirty="0">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400" b="1" dirty="0">
                <a:latin typeface="Arial Unicode MS" pitchFamily="34" charset="-128"/>
                <a:ea typeface="Arial Unicode MS" pitchFamily="34" charset="-128"/>
                <a:cs typeface="Arial Unicode MS" pitchFamily="34" charset="-128"/>
              </a:rPr>
              <a:t>Servicio de Gestión de Derechos de Pago de la PAC</a:t>
            </a:r>
            <a:endParaRPr lang="es-ES" altLang="es-ES" sz="1400" dirty="0"/>
          </a:p>
        </p:txBody>
      </p:sp>
      <p:sp>
        <p:nvSpPr>
          <p:cNvPr id="9" name="Subtitle 2"/>
          <p:cNvSpPr txBox="1">
            <a:spLocks/>
          </p:cNvSpPr>
          <p:nvPr/>
        </p:nvSpPr>
        <p:spPr>
          <a:xfrm>
            <a:off x="1813250" y="5301209"/>
            <a:ext cx="7681913" cy="1307595"/>
          </a:xfrm>
          <a:prstGeom prst="rect">
            <a:avLst/>
          </a:prstGeom>
        </p:spPr>
        <p:txBody>
          <a:bodyPr vert="horz" lIns="91440" tIns="45720" rIns="91440" bIns="45720" rtlCol="0">
            <a:normAutofit fontScale="850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s-ES_tradnl" sz="1600" b="1" dirty="0">
              <a:latin typeface="Arial Black" panose="020B0A04020102020204" pitchFamily="34" charset="0"/>
              <a:cs typeface="Arabic Typesetting" panose="03020402040406030203" pitchFamily="66" charset="-78"/>
            </a:endParaRPr>
          </a:p>
          <a:p>
            <a:pPr algn="l"/>
            <a:r>
              <a:rPr lang="es-ES_tradnl" sz="1600" b="1" dirty="0">
                <a:latin typeface="Arial Black" panose="020B0A04020102020204" pitchFamily="34" charset="0"/>
                <a:cs typeface="Arabic Typesetting" panose="03020402040406030203" pitchFamily="66" charset="-78"/>
              </a:rPr>
              <a:t>Jesús Darío Ramos Calderón</a:t>
            </a:r>
          </a:p>
          <a:p>
            <a:pPr algn="l"/>
            <a:r>
              <a:rPr lang="es-ES" sz="1600" dirty="0">
                <a:latin typeface="Arial Black" panose="020B0A04020102020204" pitchFamily="34" charset="0"/>
              </a:rPr>
              <a:t>Jefe de Servicio de Gestión de Derechos de Pago de la </a:t>
            </a:r>
            <a:r>
              <a:rPr lang="es-ES" sz="1600" dirty="0" err="1">
                <a:latin typeface="Arial Black" panose="020B0A04020102020204" pitchFamily="34" charset="0"/>
              </a:rPr>
              <a:t>PAC</a:t>
            </a:r>
            <a:endParaRPr lang="es-ES_tradnl" sz="1600" dirty="0">
              <a:latin typeface="Arial Black" panose="020B0A04020102020204" pitchFamily="34" charset="0"/>
            </a:endParaRPr>
          </a:p>
          <a:p>
            <a:pPr algn="l"/>
            <a:endParaRPr lang="es-ES_tradnl" sz="1600" b="1" dirty="0">
              <a:latin typeface="Arial Black" panose="020B0A04020102020204" pitchFamily="34" charset="0"/>
              <a:cs typeface="Arabic Typesetting" panose="03020402040406030203" pitchFamily="66" charset="-78"/>
            </a:endParaRPr>
          </a:p>
          <a:p>
            <a:pPr algn="r"/>
            <a:r>
              <a:rPr lang="es-ES" sz="1600" dirty="0">
                <a:latin typeface="Arial Black" panose="020B0A04020102020204" pitchFamily="34" charset="0"/>
              </a:rPr>
              <a:t>Toledo 6 FEBRERO 2024</a:t>
            </a:r>
          </a:p>
        </p:txBody>
      </p:sp>
    </p:spTree>
    <p:extLst>
      <p:ext uri="{BB962C8B-B14F-4D97-AF65-F5344CB8AC3E}">
        <p14:creationId xmlns:p14="http://schemas.microsoft.com/office/powerpoint/2010/main" val="3488539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D598353-EA8A-43C5-A1E4-60CAA7355C4A}"/>
              </a:ext>
            </a:extLst>
          </p:cNvPr>
          <p:cNvPicPr/>
          <p:nvPr/>
        </p:nvPicPr>
        <p:blipFill rotWithShape="1">
          <a:blip r:embed="rId2" cstate="print"/>
          <a:srcRect l="21509" t="15213" r="2735" b="75967"/>
          <a:stretch/>
        </p:blipFill>
        <p:spPr bwMode="auto">
          <a:xfrm>
            <a:off x="1612777" y="112402"/>
            <a:ext cx="9144000" cy="970384"/>
          </a:xfrm>
          <a:prstGeom prst="rect">
            <a:avLst/>
          </a:prstGeom>
          <a:ln>
            <a:noFill/>
          </a:ln>
          <a:extLst>
            <a:ext uri="{53640926-AAD7-44D8-BBD7-CCE9431645EC}">
              <a14:shadowObscured xmlns:a14="http://schemas.microsoft.com/office/drawing/2010/main"/>
            </a:ext>
          </a:extLst>
        </p:spPr>
      </p:pic>
      <p:pic>
        <p:nvPicPr>
          <p:cNvPr id="6" name="Imagen 5">
            <a:extLst>
              <a:ext uri="{FF2B5EF4-FFF2-40B4-BE49-F238E27FC236}">
                <a16:creationId xmlns:a16="http://schemas.microsoft.com/office/drawing/2014/main" id="{19199EB6-7C77-42D6-93E4-98A8C143F1A1}"/>
              </a:ext>
            </a:extLst>
          </p:cNvPr>
          <p:cNvPicPr>
            <a:picLocks noChangeAspect="1"/>
          </p:cNvPicPr>
          <p:nvPr/>
        </p:nvPicPr>
        <p:blipFill rotWithShape="1">
          <a:blip r:embed="rId3" cstate="print"/>
          <a:srcRect l="8709" r="7353" b="36811"/>
          <a:stretch/>
        </p:blipFill>
        <p:spPr>
          <a:xfrm>
            <a:off x="1524000" y="112402"/>
            <a:ext cx="1751930" cy="970384"/>
          </a:xfrm>
          <a:prstGeom prst="rect">
            <a:avLst/>
          </a:prstGeom>
        </p:spPr>
      </p:pic>
      <p:sp>
        <p:nvSpPr>
          <p:cNvPr id="7" name="Rectángulo 6">
            <a:extLst>
              <a:ext uri="{FF2B5EF4-FFF2-40B4-BE49-F238E27FC236}">
                <a16:creationId xmlns:a16="http://schemas.microsoft.com/office/drawing/2014/main" id="{A06E4CEB-CCBB-4147-BB5D-928524C58865}"/>
              </a:ext>
            </a:extLst>
          </p:cNvPr>
          <p:cNvSpPr/>
          <p:nvPr/>
        </p:nvSpPr>
        <p:spPr>
          <a:xfrm>
            <a:off x="3349841" y="47054"/>
            <a:ext cx="6096000" cy="954107"/>
          </a:xfrm>
          <a:prstGeom prst="rect">
            <a:avLst/>
          </a:prstGeom>
        </p:spPr>
        <p:txBody>
          <a:bodyPr>
            <a:spAutoFit/>
          </a:bodyPr>
          <a:lstStyle/>
          <a:p>
            <a:endPar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Consejería de Agricultura, Ganadería y Desarrollo Rural </a:t>
            </a:r>
            <a:endParaRPr lang="es-ES" altLang="es-ES"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0" hangingPunct="0"/>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Dirección General de Agricultura y Ganadería</a:t>
            </a:r>
          </a:p>
          <a:p>
            <a:pPr eaLnBrk="0" hangingPunct="0"/>
            <a:r>
              <a:rPr lang="es-ES_tradnl"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Servicio de Gestión de Derechos de Pago de la PAC</a:t>
            </a:r>
            <a:endPar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ángulo 7">
            <a:extLst>
              <a:ext uri="{FF2B5EF4-FFF2-40B4-BE49-F238E27FC236}">
                <a16:creationId xmlns:a16="http://schemas.microsoft.com/office/drawing/2014/main" id="{4D7CC1D1-34E2-42B6-A1BE-B5836BB26D7D}"/>
              </a:ext>
            </a:extLst>
          </p:cNvPr>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latin typeface="Arial Unicode MS" pitchFamily="34" charset="-128"/>
                <a:ea typeface="Arial Unicode MS" pitchFamily="34" charset="-128"/>
                <a:cs typeface="Arial Unicode MS" pitchFamily="34" charset="-128"/>
              </a:rPr>
              <a:t>CONVERSIÓN  DEFINITIVA DE DERECHOS </a:t>
            </a:r>
            <a:endParaRPr lang="es-ES" sz="2800" b="1" dirty="0">
              <a:solidFill>
                <a:prstClr val="black"/>
              </a:solidFill>
              <a:latin typeface="Arial Unicode MS" pitchFamily="34" charset="-128"/>
              <a:ea typeface="Arial Unicode MS" pitchFamily="34" charset="-128"/>
              <a:cs typeface="Arial Unicode MS" pitchFamily="34" charset="-128"/>
            </a:endParaRPr>
          </a:p>
        </p:txBody>
      </p:sp>
      <p:sp>
        <p:nvSpPr>
          <p:cNvPr id="9" name="Marcador de contenido 2">
            <a:extLst>
              <a:ext uri="{FF2B5EF4-FFF2-40B4-BE49-F238E27FC236}">
                <a16:creationId xmlns:a16="http://schemas.microsoft.com/office/drawing/2014/main" id="{DAD280F4-A992-4FDF-974F-3CD28D03A96A}"/>
              </a:ext>
            </a:extLst>
          </p:cNvPr>
          <p:cNvSpPr>
            <a:spLocks noGrp="1"/>
          </p:cNvSpPr>
          <p:nvPr>
            <p:ph idx="1"/>
          </p:nvPr>
        </p:nvSpPr>
        <p:spPr>
          <a:xfrm>
            <a:off x="858544" y="2119204"/>
            <a:ext cx="10474911" cy="4484795"/>
          </a:xfrm>
        </p:spPr>
        <p:txBody>
          <a:bodyPr>
            <a:noAutofit/>
          </a:bodyPr>
          <a:lstStyle/>
          <a:p>
            <a:pPr marL="0" indent="0" algn="just">
              <a:buNone/>
            </a:pPr>
            <a:r>
              <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rPr>
              <a:t>VALOR INICIAL DAB:</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Valor de los DABRS antes de convergencia -&gt; a partir del valor nominal de los DPB 2022 x coeficiente Greening 2022</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Después se aplica un ajuste lineal</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Valor inicial DABRS procedentes del RPA: Todos los DPB de los que sean titulares a 31/12/2022 e igual procedimiento de cálculo</a:t>
            </a:r>
          </a:p>
          <a:p>
            <a:pPr marL="0" indent="0" algn="just">
              <a:buNone/>
            </a:pPr>
            <a:r>
              <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rPr>
              <a:t>CONVERGENCIA:</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Desde 2023 sobre el valor de los DABRS hacia el VMR de 2026. Criterios:</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Ningún DPB 2023 tendrá un valor unitario inferior al 76% del VMR 2026.</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En 2026 ningún DABRS podrá tener un valor unitario inferior al 85% del VMR.</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Los DABRS con valor unitario inferior al VMR 2026, aumentarán cada año 1/10 de la diferencia entre el valor unitario y el VMR 2026.</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Los DABRS con valor unitario superior al VMR 2026 podrán ir reduciendo su valor con el límite del VMR.</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Valor unitario máximo en 2026: 2 x VMR y con el límite de 1.500€ / DABRS</a:t>
            </a:r>
          </a:p>
        </p:txBody>
      </p:sp>
    </p:spTree>
    <p:extLst>
      <p:ext uri="{BB962C8B-B14F-4D97-AF65-F5344CB8AC3E}">
        <p14:creationId xmlns:p14="http://schemas.microsoft.com/office/powerpoint/2010/main" val="3382064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D598353-EA8A-43C5-A1E4-60CAA7355C4A}"/>
              </a:ext>
            </a:extLst>
          </p:cNvPr>
          <p:cNvPicPr/>
          <p:nvPr/>
        </p:nvPicPr>
        <p:blipFill rotWithShape="1">
          <a:blip r:embed="rId2" cstate="print"/>
          <a:srcRect l="21509" t="15213" r="2735" b="75967"/>
          <a:stretch/>
        </p:blipFill>
        <p:spPr bwMode="auto">
          <a:xfrm>
            <a:off x="1612777" y="112402"/>
            <a:ext cx="9144000" cy="970384"/>
          </a:xfrm>
          <a:prstGeom prst="rect">
            <a:avLst/>
          </a:prstGeom>
          <a:ln>
            <a:noFill/>
          </a:ln>
          <a:extLst>
            <a:ext uri="{53640926-AAD7-44D8-BBD7-CCE9431645EC}">
              <a14:shadowObscured xmlns:a14="http://schemas.microsoft.com/office/drawing/2010/main"/>
            </a:ext>
          </a:extLst>
        </p:spPr>
      </p:pic>
      <p:pic>
        <p:nvPicPr>
          <p:cNvPr id="6" name="Imagen 5">
            <a:extLst>
              <a:ext uri="{FF2B5EF4-FFF2-40B4-BE49-F238E27FC236}">
                <a16:creationId xmlns:a16="http://schemas.microsoft.com/office/drawing/2014/main" id="{19199EB6-7C77-42D6-93E4-98A8C143F1A1}"/>
              </a:ext>
            </a:extLst>
          </p:cNvPr>
          <p:cNvPicPr>
            <a:picLocks noChangeAspect="1"/>
          </p:cNvPicPr>
          <p:nvPr/>
        </p:nvPicPr>
        <p:blipFill rotWithShape="1">
          <a:blip r:embed="rId3" cstate="print"/>
          <a:srcRect l="8709" r="7353" b="36811"/>
          <a:stretch/>
        </p:blipFill>
        <p:spPr>
          <a:xfrm>
            <a:off x="1524000" y="112402"/>
            <a:ext cx="1751930" cy="970384"/>
          </a:xfrm>
          <a:prstGeom prst="rect">
            <a:avLst/>
          </a:prstGeom>
        </p:spPr>
      </p:pic>
      <p:sp>
        <p:nvSpPr>
          <p:cNvPr id="7" name="Rectángulo 6">
            <a:extLst>
              <a:ext uri="{FF2B5EF4-FFF2-40B4-BE49-F238E27FC236}">
                <a16:creationId xmlns:a16="http://schemas.microsoft.com/office/drawing/2014/main" id="{A06E4CEB-CCBB-4147-BB5D-928524C58865}"/>
              </a:ext>
            </a:extLst>
          </p:cNvPr>
          <p:cNvSpPr/>
          <p:nvPr/>
        </p:nvSpPr>
        <p:spPr>
          <a:xfrm>
            <a:off x="3349841" y="47054"/>
            <a:ext cx="6096000" cy="954107"/>
          </a:xfrm>
          <a:prstGeom prst="rect">
            <a:avLst/>
          </a:prstGeom>
        </p:spPr>
        <p:txBody>
          <a:bodyPr>
            <a:spAutoFit/>
          </a:bodyPr>
          <a:lstStyle/>
          <a:p>
            <a:endPar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Consejería de Agricultura, Ganadería y Desarrollo Rural </a:t>
            </a:r>
            <a:endParaRPr lang="es-ES" altLang="es-ES"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0" hangingPunct="0"/>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Dirección General de Agricultura y Ganadería</a:t>
            </a:r>
          </a:p>
          <a:p>
            <a:pPr eaLnBrk="0" hangingPunct="0"/>
            <a:r>
              <a:rPr lang="es-ES_tradnl"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Servicio de Gestión de Derechos de Pago de la PAC</a:t>
            </a:r>
            <a:endPar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ángulo 7">
            <a:extLst>
              <a:ext uri="{FF2B5EF4-FFF2-40B4-BE49-F238E27FC236}">
                <a16:creationId xmlns:a16="http://schemas.microsoft.com/office/drawing/2014/main" id="{4D7CC1D1-34E2-42B6-A1BE-B5836BB26D7D}"/>
              </a:ext>
            </a:extLst>
          </p:cNvPr>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latin typeface="Arial Unicode MS" pitchFamily="34" charset="-128"/>
                <a:ea typeface="Arial Unicode MS" pitchFamily="34" charset="-128"/>
                <a:cs typeface="Arial Unicode MS" pitchFamily="34" charset="-128"/>
              </a:rPr>
              <a:t>CONVERSIÓN DEFINITIVA DE DERECHOS </a:t>
            </a:r>
            <a:endParaRPr lang="es-ES" sz="2800" b="1" dirty="0">
              <a:solidFill>
                <a:prstClr val="black"/>
              </a:solidFill>
              <a:latin typeface="Arial Unicode MS" pitchFamily="34" charset="-128"/>
              <a:ea typeface="Arial Unicode MS" pitchFamily="34" charset="-128"/>
              <a:cs typeface="Arial Unicode MS" pitchFamily="34" charset="-128"/>
            </a:endParaRPr>
          </a:p>
        </p:txBody>
      </p:sp>
      <p:sp>
        <p:nvSpPr>
          <p:cNvPr id="9" name="Marcador de contenido 2">
            <a:extLst>
              <a:ext uri="{FF2B5EF4-FFF2-40B4-BE49-F238E27FC236}">
                <a16:creationId xmlns:a16="http://schemas.microsoft.com/office/drawing/2014/main" id="{DAD280F4-A992-4FDF-974F-3CD28D03A96A}"/>
              </a:ext>
            </a:extLst>
          </p:cNvPr>
          <p:cNvSpPr>
            <a:spLocks noGrp="1"/>
          </p:cNvSpPr>
          <p:nvPr>
            <p:ph idx="1"/>
          </p:nvPr>
        </p:nvSpPr>
        <p:spPr>
          <a:xfrm>
            <a:off x="858544" y="2299315"/>
            <a:ext cx="10474911" cy="3977197"/>
          </a:xfrm>
        </p:spPr>
        <p:txBody>
          <a:bodyPr>
            <a:normAutofit/>
          </a:bodyPr>
          <a:lstStyle/>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En 2027 continuará la convergencia, sin que el valor unitario del DABRS sea inferior al 90% del VMR 2027.</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En 2029 convergencia plena de valores nominales con el VMR.</a:t>
            </a:r>
          </a:p>
          <a:p>
            <a:pPr marL="0" indent="0" algn="just">
              <a:buNone/>
            </a:pPr>
            <a:r>
              <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rPr>
              <a:t>CLAÚSULA DE BENEFICIO INESPERADO:</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Cambios en declaración de superficies entre SU 2022 y 2023 que supongan un aumento desproporcionado del valor de los nuevos DABRS, incluyendo los efectos sobre la convergencia aplicada, a consecuencia de la conversión en DABRS, y aporten un beneficio inesperado al titular, que no se hubiera producido de no haberse llevado a cabo dichos cambios.</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Se determina, por beneficiario, como la diferencia entre el valor unitario del derecho en 2023 antes de convergencia y el valor unitario / campaña que le hubiera correspondido, de haber aplicado convergencia. Este importe revierte en la RN.</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No aplicable si no afecta a más del 3% de DABRS del titular y si no excede de 2 DABRS.</a:t>
            </a:r>
          </a:p>
          <a:p>
            <a:pPr marL="0" indent="0">
              <a:buNone/>
            </a:pPr>
            <a:endParaRPr lang="es-ES" sz="1800" b="1" u="sng" dirty="0"/>
          </a:p>
          <a:p>
            <a:pPr marL="0" indent="0">
              <a:buNone/>
            </a:pPr>
            <a:endParaRPr lang="es-ES" sz="1800" b="1" u="sng" dirty="0"/>
          </a:p>
        </p:txBody>
      </p:sp>
    </p:spTree>
    <p:extLst>
      <p:ext uri="{BB962C8B-B14F-4D97-AF65-F5344CB8AC3E}">
        <p14:creationId xmlns:p14="http://schemas.microsoft.com/office/powerpoint/2010/main" val="4004735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D598353-EA8A-43C5-A1E4-60CAA7355C4A}"/>
              </a:ext>
            </a:extLst>
          </p:cNvPr>
          <p:cNvPicPr/>
          <p:nvPr/>
        </p:nvPicPr>
        <p:blipFill rotWithShape="1">
          <a:blip r:embed="rId2" cstate="print"/>
          <a:srcRect l="21509" t="15213" r="2735" b="75967"/>
          <a:stretch/>
        </p:blipFill>
        <p:spPr bwMode="auto">
          <a:xfrm>
            <a:off x="1612777" y="112402"/>
            <a:ext cx="9144000" cy="970384"/>
          </a:xfrm>
          <a:prstGeom prst="rect">
            <a:avLst/>
          </a:prstGeom>
          <a:ln>
            <a:noFill/>
          </a:ln>
          <a:extLst>
            <a:ext uri="{53640926-AAD7-44D8-BBD7-CCE9431645EC}">
              <a14:shadowObscured xmlns:a14="http://schemas.microsoft.com/office/drawing/2010/main"/>
            </a:ext>
          </a:extLst>
        </p:spPr>
      </p:pic>
      <p:pic>
        <p:nvPicPr>
          <p:cNvPr id="6" name="Imagen 5">
            <a:extLst>
              <a:ext uri="{FF2B5EF4-FFF2-40B4-BE49-F238E27FC236}">
                <a16:creationId xmlns:a16="http://schemas.microsoft.com/office/drawing/2014/main" id="{19199EB6-7C77-42D6-93E4-98A8C143F1A1}"/>
              </a:ext>
            </a:extLst>
          </p:cNvPr>
          <p:cNvPicPr>
            <a:picLocks noChangeAspect="1"/>
          </p:cNvPicPr>
          <p:nvPr/>
        </p:nvPicPr>
        <p:blipFill rotWithShape="1">
          <a:blip r:embed="rId3" cstate="print"/>
          <a:srcRect l="8709" r="7353" b="36811"/>
          <a:stretch/>
        </p:blipFill>
        <p:spPr>
          <a:xfrm>
            <a:off x="1524000" y="112402"/>
            <a:ext cx="1751930" cy="970384"/>
          </a:xfrm>
          <a:prstGeom prst="rect">
            <a:avLst/>
          </a:prstGeom>
        </p:spPr>
      </p:pic>
      <p:sp>
        <p:nvSpPr>
          <p:cNvPr id="7" name="Rectángulo 6">
            <a:extLst>
              <a:ext uri="{FF2B5EF4-FFF2-40B4-BE49-F238E27FC236}">
                <a16:creationId xmlns:a16="http://schemas.microsoft.com/office/drawing/2014/main" id="{A06E4CEB-CCBB-4147-BB5D-928524C58865}"/>
              </a:ext>
            </a:extLst>
          </p:cNvPr>
          <p:cNvSpPr/>
          <p:nvPr/>
        </p:nvSpPr>
        <p:spPr>
          <a:xfrm>
            <a:off x="3349841" y="47054"/>
            <a:ext cx="6096000" cy="954107"/>
          </a:xfrm>
          <a:prstGeom prst="rect">
            <a:avLst/>
          </a:prstGeom>
        </p:spPr>
        <p:txBody>
          <a:bodyPr>
            <a:spAutoFit/>
          </a:bodyPr>
          <a:lstStyle/>
          <a:p>
            <a:endPar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Consejería de Agricultura, Ganadería y Desarrollo Rural </a:t>
            </a:r>
            <a:endParaRPr lang="es-ES" altLang="es-ES"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0" hangingPunct="0"/>
            <a:r>
              <a:rPr lang="es-ES"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Dirección General de Agricultura y Ganadería</a:t>
            </a:r>
          </a:p>
          <a:p>
            <a:pPr eaLnBrk="0" hangingPunct="0"/>
            <a:r>
              <a:rPr lang="es-ES_tradnl" altLang="es-ES" sz="1400" b="1" dirty="0">
                <a:latin typeface="Arial Unicode MS" panose="020B0604020202020204" pitchFamily="34" charset="-128"/>
                <a:ea typeface="Arial Unicode MS" panose="020B0604020202020204" pitchFamily="34" charset="-128"/>
                <a:cs typeface="Arial Unicode MS" panose="020B0604020202020204" pitchFamily="34" charset="-128"/>
              </a:rPr>
              <a:t>Servicio de Gestión de Derechos de Pago de la PAC</a:t>
            </a:r>
            <a:endParaRPr lang="es-ES_tradnl"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ángulo 7">
            <a:extLst>
              <a:ext uri="{FF2B5EF4-FFF2-40B4-BE49-F238E27FC236}">
                <a16:creationId xmlns:a16="http://schemas.microsoft.com/office/drawing/2014/main" id="{4D7CC1D1-34E2-42B6-A1BE-B5836BB26D7D}"/>
              </a:ext>
            </a:extLst>
          </p:cNvPr>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latin typeface="Arial Unicode MS" pitchFamily="34" charset="-128"/>
                <a:ea typeface="Arial Unicode MS" pitchFamily="34" charset="-128"/>
                <a:cs typeface="Arial Unicode MS" pitchFamily="34" charset="-128"/>
              </a:rPr>
              <a:t>ACTIVACIÓN DE DERECHOS </a:t>
            </a:r>
            <a:endParaRPr lang="es-ES" sz="2800" b="1" dirty="0">
              <a:solidFill>
                <a:prstClr val="black"/>
              </a:solidFill>
              <a:latin typeface="Arial Unicode MS" pitchFamily="34" charset="-128"/>
              <a:ea typeface="Arial Unicode MS" pitchFamily="34" charset="-128"/>
              <a:cs typeface="Arial Unicode MS" pitchFamily="34" charset="-128"/>
            </a:endParaRPr>
          </a:p>
        </p:txBody>
      </p:sp>
      <p:sp>
        <p:nvSpPr>
          <p:cNvPr id="9" name="Marcador de contenido 2">
            <a:extLst>
              <a:ext uri="{FF2B5EF4-FFF2-40B4-BE49-F238E27FC236}">
                <a16:creationId xmlns:a16="http://schemas.microsoft.com/office/drawing/2014/main" id="{DAD280F4-A992-4FDF-974F-3CD28D03A96A}"/>
              </a:ext>
            </a:extLst>
          </p:cNvPr>
          <p:cNvSpPr>
            <a:spLocks noGrp="1"/>
          </p:cNvSpPr>
          <p:nvPr>
            <p:ph idx="1"/>
          </p:nvPr>
        </p:nvSpPr>
        <p:spPr>
          <a:xfrm>
            <a:off x="858544" y="2299315"/>
            <a:ext cx="10474911" cy="3977197"/>
          </a:xfrm>
        </p:spPr>
        <p:txBody>
          <a:bodyPr>
            <a:normAutofit lnSpcReduction="10000"/>
          </a:bodyPr>
          <a:lstStyle/>
          <a:p>
            <a:pPr marL="0" indent="0" algn="just">
              <a:buNone/>
            </a:pPr>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A los efectos de activación de los derechos de pago, se declararán todos aquellos para los que consten como titular en el sistema de identificación y registro de los derechos, indicando además que se activen los que pueda recibir mediante cesiones de derechos y/o los que se le asignen por la reserva nacional, si hubiese presentado solicitud a la misma en esa campaña. </a:t>
            </a:r>
          </a:p>
          <a:p>
            <a:pPr algn="just"/>
            <a:endParaRPr lang="es-ES" sz="17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r>
              <a:rPr lang="es-ES" sz="1700" b="1" u="sng" dirty="0">
                <a:latin typeface="Arial Unicode MS" panose="020B0604020202020204" pitchFamily="34" charset="-128"/>
                <a:ea typeface="Arial Unicode MS" panose="020B0604020202020204" pitchFamily="34" charset="-128"/>
                <a:cs typeface="Arial Unicode MS" panose="020B0604020202020204" pitchFamily="34" charset="-128"/>
              </a:rPr>
              <a:t>ORDEN DE UTILIZACIÓN DE LOS DERECHOS:</a:t>
            </a:r>
          </a:p>
          <a:p>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1º) Derechos de ABRS de la reserva nacional.</a:t>
            </a:r>
          </a:p>
          <a:p>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2º) Derechos de mayor valor unitario a los de menor valor.</a:t>
            </a:r>
          </a:p>
          <a:p>
            <a:r>
              <a:rPr lang="es-ES" sz="1700" dirty="0">
                <a:latin typeface="Arial Unicode MS" panose="020B0604020202020204" pitchFamily="34" charset="-128"/>
                <a:ea typeface="Arial Unicode MS" panose="020B0604020202020204" pitchFamily="34" charset="-128"/>
                <a:cs typeface="Arial Unicode MS" panose="020B0604020202020204" pitchFamily="34" charset="-128"/>
              </a:rPr>
              <a:t>3º) A igual valor unitario, la activación se realizará por orden creciente del código identificativo del derecho.</a:t>
            </a:r>
            <a:endParaRPr lang="es-ES" sz="1700" b="1" u="sng" dirty="0">
              <a:latin typeface="Arial Unicode MS" panose="020B0604020202020204" pitchFamily="34" charset="-128"/>
              <a:ea typeface="Arial Unicode MS" panose="020B0604020202020204" pitchFamily="34" charset="-128"/>
              <a:cs typeface="Arial Unicode MS" panose="020B0604020202020204" pitchFamily="34" charset="-128"/>
            </a:endParaRPr>
          </a:p>
          <a:p>
            <a:pPr>
              <a:buFontTx/>
              <a:buChar char="-"/>
            </a:pPr>
            <a:r>
              <a:rPr lang="es-ES" sz="1800" b="1" dirty="0"/>
              <a:t>No activación durante 2 años consecutivos -&gt; Se retiran y revierten a la reserva nacional.</a:t>
            </a:r>
          </a:p>
          <a:p>
            <a:pPr>
              <a:buFontTx/>
              <a:buChar char="-"/>
            </a:pPr>
            <a:r>
              <a:rPr lang="es-ES" sz="1800" b="1" dirty="0"/>
              <a:t>Derechos de la reserva nacional (nuevos e incrementos de importe) -&gt; Deben activarse el año de asignación y cada unos de 4 siguientes para no ser retirados.</a:t>
            </a:r>
          </a:p>
        </p:txBody>
      </p:sp>
    </p:spTree>
    <p:extLst>
      <p:ext uri="{BB962C8B-B14F-4D97-AF65-F5344CB8AC3E}">
        <p14:creationId xmlns:p14="http://schemas.microsoft.com/office/powerpoint/2010/main" val="314496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1600" b="1" dirty="0">
                <a:solidFill>
                  <a:prstClr val="black"/>
                </a:solidFill>
                <a:latin typeface="Arial Unicode MS" pitchFamily="34" charset="-128"/>
                <a:ea typeface="Arial Unicode MS" pitchFamily="34" charset="-128"/>
                <a:cs typeface="Arial Unicode MS" pitchFamily="34" charset="-128"/>
              </a:rPr>
              <a:t>AYUDA REDISTRIBUTIVA COMPLEMENTARIA A LA RENTA PARA LA SOSTENIBILIDAD </a:t>
            </a:r>
            <a:endParaRPr lang="es-ES" sz="16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rot="5400000">
            <a:off x="5956158" y="-600023"/>
            <a:ext cx="409000" cy="5769454"/>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919460" y="2562016"/>
            <a:ext cx="8244687" cy="4072049"/>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1" name="Marcador de contenido 2"/>
          <p:cNvSpPr>
            <a:spLocks noGrp="1"/>
          </p:cNvSpPr>
          <p:nvPr>
            <p:ph idx="1"/>
          </p:nvPr>
        </p:nvSpPr>
        <p:spPr>
          <a:xfrm>
            <a:off x="1919459" y="2174084"/>
            <a:ext cx="8425013" cy="4459981"/>
          </a:xfrm>
          <a:solidFill>
            <a:schemeClr val="bg1"/>
          </a:solidFill>
        </p:spPr>
        <p:txBody>
          <a:bodyPr>
            <a:normAutofit/>
          </a:bodyPr>
          <a:lstStyle/>
          <a:p>
            <a:pPr marL="0" indent="0" algn="just">
              <a:buNone/>
            </a:pPr>
            <a:r>
              <a:rPr lang="es-ES" sz="1400" b="1" u="sng" dirty="0">
                <a:latin typeface="Arial Unicode MS" panose="020B0604020202020204" pitchFamily="34" charset="-128"/>
                <a:ea typeface="Arial Unicode MS" panose="020B0604020202020204" pitchFamily="34" charset="-128"/>
                <a:cs typeface="Arial Unicode MS" panose="020B0604020202020204" pitchFamily="34" charset="-128"/>
              </a:rPr>
              <a:t>OBJETO</a:t>
            </a: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 Redistribución más equitativa y atribución más eficaz y eficiente de la ayuda a la renta, hacia las explotaciones medianas y pequeñas, para atender su diferencia de rentabilidad con respecto a las más grandes.</a:t>
            </a:r>
          </a:p>
          <a:p>
            <a:pPr marL="0" indent="0" algn="just">
              <a:buNone/>
            </a:pP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Optarán a esta ayuda los agricultores que tengan derechos ABRS. No tiene por qué ser un derecho completo, basta con un % del mismo y siempre que se alcance el umbral mínimo de pagos de 300€.</a:t>
            </a:r>
          </a:p>
          <a:p>
            <a:pPr marL="0" indent="0" algn="just">
              <a:buNone/>
            </a:pPr>
            <a:r>
              <a:rPr lang="es-ES" sz="1400" b="1" u="sng" dirty="0">
                <a:latin typeface="Arial Unicode MS" panose="020B0604020202020204" pitchFamily="34" charset="-128"/>
                <a:ea typeface="Arial Unicode MS" panose="020B0604020202020204" pitchFamily="34" charset="-128"/>
                <a:cs typeface="Arial Unicode MS" panose="020B0604020202020204" pitchFamily="34" charset="-128"/>
              </a:rPr>
              <a:t>CÁLCULO DE AYUDA:</a:t>
            </a: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  Pago anual/ha subvencionable a las primeras ha, diferenciado según la región donde esté ubicada la explotación, de acuerdo con el modelo de regionalización de la ABRS.</a:t>
            </a:r>
          </a:p>
          <a:p>
            <a:pPr marL="0" indent="0" algn="just">
              <a:buNone/>
            </a:pP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El cálculo de la ayuda se realizará a las primeras ha de las explotaciones con base en dos tramos de umbrales de superficie por región e importes por hectárea según los parámetros establecidos en el anexo VIII del RD 1048/2022, sobre parámetros de cálculo de la ayuda redistributiva a la renta.</a:t>
            </a:r>
          </a:p>
          <a:p>
            <a:pPr marL="0" indent="0" algn="just">
              <a:buNone/>
            </a:pP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En el anexo IX  se fijan el valor máximo y mínimo por hectárea para la ayuda redistributiva a la renta.</a:t>
            </a:r>
          </a:p>
          <a:p>
            <a:pPr marL="0" indent="0" algn="just">
              <a:buNone/>
            </a:pP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El RD 1177/2023 precisa que, si el beneficiario declara superficie en más de una región, se realizará el cálculo más favorable al beneficiario según el caso:</a:t>
            </a:r>
          </a:p>
          <a:p>
            <a:pPr marL="0" indent="0">
              <a:buNone/>
            </a:pP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a) Se priorizarán las primeras ha que corresponde a cada región, atendiendo a criterios de proporcionalidad, en función de la superficie subvencionable en cada región, con respecto a la superficie total de la explotación.</a:t>
            </a:r>
          </a:p>
          <a:p>
            <a:pPr marL="0" indent="0">
              <a:buNone/>
            </a:pPr>
            <a:r>
              <a:rPr lang="es-ES" sz="1400" dirty="0">
                <a:latin typeface="Arial Unicode MS" panose="020B0604020202020204" pitchFamily="34" charset="-128"/>
                <a:ea typeface="Arial Unicode MS" panose="020B0604020202020204" pitchFamily="34" charset="-128"/>
                <a:cs typeface="Arial Unicode MS" panose="020B0604020202020204" pitchFamily="34" charset="-128"/>
              </a:rPr>
              <a:t>b) O atendiendo en 1º lugar las regiones de mayor importe unitario planificado para la ayuda básica a la renta conforme al anexo III del RD 1045/2022.</a:t>
            </a:r>
            <a:endParaRPr lang="es-ES" sz="1400" b="1" u="sng"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endParaRPr lang="es-ES_tradnl" sz="1600" b="1" u="sng"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636596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3"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2311399" y="1246189"/>
            <a:ext cx="7620000" cy="709612"/>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800" b="1" dirty="0">
                <a:solidFill>
                  <a:prstClr val="black"/>
                </a:solidFill>
                <a:latin typeface="Arial Unicode MS" pitchFamily="34" charset="-128"/>
                <a:ea typeface="Arial Unicode MS" pitchFamily="34" charset="-128"/>
                <a:cs typeface="Arial Unicode MS" pitchFamily="34" charset="-128"/>
              </a:rPr>
              <a:t>RESERVA NACIONAL </a:t>
            </a:r>
            <a:endParaRPr lang="es-ES" sz="28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rot="5400000">
            <a:off x="5956158" y="-600023"/>
            <a:ext cx="409000" cy="5769454"/>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1919460" y="2562016"/>
            <a:ext cx="8244687" cy="4072049"/>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1" name="Marcador de contenido 2"/>
          <p:cNvSpPr>
            <a:spLocks noGrp="1"/>
          </p:cNvSpPr>
          <p:nvPr>
            <p:ph idx="1"/>
          </p:nvPr>
        </p:nvSpPr>
        <p:spPr>
          <a:xfrm>
            <a:off x="1919459" y="2174084"/>
            <a:ext cx="8425013" cy="4459981"/>
          </a:xfrm>
          <a:solidFill>
            <a:schemeClr val="bg1"/>
          </a:solidFill>
        </p:spPr>
        <p:txBody>
          <a:bodyPr>
            <a:normAutofit/>
          </a:bodyPr>
          <a:lstStyle/>
          <a:p>
            <a:pPr algn="just"/>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Se constituye a partir de:</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 Máximo 3% de importes resultantes de la reducción lineal de la asignación financiera nacional de la ayuda básica a la renta para la sostenibilidad. En 2024 podrá completarse con hasta un 1% de la asignación financiera nacional.</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Derechos retirados por no activación durante dos campañas consecutivas.</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Derechos de ayuda voluntariamente cedidos por los agricultores.</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Importes obtenidos por la aplicación del BI.</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importes retenidos por aplicación de peajes del 30% en cesiones de derechos sin tierras.</a:t>
            </a:r>
          </a:p>
          <a:p>
            <a:pPr marL="0" indent="0" algn="just">
              <a:buNone/>
            </a:pP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 Derechos de pago asignados de forma indebida.</a:t>
            </a:r>
          </a:p>
          <a:p>
            <a:pPr algn="just"/>
            <a:r>
              <a:rPr lang="es-E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Valor de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los derechos procedentes de la RN = VMR de DAB en el año de asignación de reserva nacional, salvo en sentencias firmes o el actos administrativos firmes. En jóvenes y nuevos agricultores, cuando el valor de los derechos de pago que ya posee el agricultor, en propiedad o en arrendamiento, sea inferior al VMR, los valores unitarios anuales de dichos derechos se aumentarán hasta dicho VMR.</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65054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3" cstate="print"/>
          <a:srcRect l="21509" t="15213" r="2735" b="75967"/>
          <a:stretch/>
        </p:blipFill>
        <p:spPr bwMode="auto">
          <a:xfrm>
            <a:off x="1524000" y="57523"/>
            <a:ext cx="9144000" cy="970384"/>
          </a:xfrm>
          <a:prstGeom prst="rect">
            <a:avLst/>
          </a:prstGeom>
          <a:ln>
            <a:noFill/>
          </a:ln>
          <a:extLst>
            <a:ext uri="{53640926-AAD7-44D8-BBD7-CCE9431645EC}">
              <a14:shadowObscured xmlns:a14="http://schemas.microsoft.com/office/drawing/2010/main"/>
            </a:ext>
          </a:extLst>
        </p:spPr>
      </p:pic>
      <p:pic>
        <p:nvPicPr>
          <p:cNvPr id="5" name="Imagen 4"/>
          <p:cNvPicPr>
            <a:picLocks noChangeAspect="1"/>
          </p:cNvPicPr>
          <p:nvPr/>
        </p:nvPicPr>
        <p:blipFill rotWithShape="1">
          <a:blip r:embed="rId4" cstate="print"/>
          <a:srcRect l="8709" r="7353" b="36811"/>
          <a:stretch/>
        </p:blipFill>
        <p:spPr>
          <a:xfrm>
            <a:off x="1524000" y="23625"/>
            <a:ext cx="1751930" cy="1098738"/>
          </a:xfrm>
          <a:prstGeom prst="rect">
            <a:avLst/>
          </a:prstGeom>
        </p:spPr>
      </p:pic>
      <p:sp>
        <p:nvSpPr>
          <p:cNvPr id="6" name="Rectangle 3"/>
          <p:cNvSpPr>
            <a:spLocks noChangeArrowheads="1"/>
          </p:cNvSpPr>
          <p:nvPr/>
        </p:nvSpPr>
        <p:spPr bwMode="auto">
          <a:xfrm>
            <a:off x="3275930" y="335410"/>
            <a:ext cx="62281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1pPr>
            <a:lvl2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2pPr>
            <a:lvl3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3pPr>
            <a:lvl4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4pPr>
            <a:lvl5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5pPr>
            <a:lvl6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6pPr>
            <a:lvl7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7pPr>
            <a:lvl8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8pPr>
            <a:lvl9pPr fontAlgn="base">
              <a:spcBef>
                <a:spcPct val="0"/>
              </a:spcBef>
              <a:spcAft>
                <a:spcPct val="0"/>
              </a:spcAft>
              <a:tabLst>
                <a:tab pos="1169988" algn="r"/>
                <a:tab pos="2700338" algn="ctr"/>
                <a:tab pos="5400675" algn="r"/>
              </a:tabLst>
              <a:defRPr>
                <a:solidFill>
                  <a:schemeClr val="tx1"/>
                </a:solidFill>
                <a:latin typeface="Arial" pitchFamily="34" charset="0"/>
                <a:cs typeface="Arial" pitchFamily="34" charset="0"/>
              </a:defRPr>
            </a:lvl9pPr>
          </a:lstStyle>
          <a:p>
            <a:r>
              <a:rPr lang="es-ES" altLang="es-ES" sz="1200" b="1" dirty="0">
                <a:solidFill>
                  <a:prstClr val="black"/>
                </a:solidFill>
                <a:latin typeface="Arial Unicode MS" pitchFamily="34" charset="-128"/>
                <a:ea typeface="Arial Unicode MS" pitchFamily="34" charset="-128"/>
                <a:cs typeface="Arial Unicode MS" pitchFamily="34" charset="-128"/>
              </a:rPr>
              <a:t>Consejería de Agricultura, Ganadería y Desarrollo Rural </a:t>
            </a:r>
            <a:endParaRPr lang="es-ES" altLang="es-ES" sz="1200" dirty="0">
              <a:solidFill>
                <a:prstClr val="black"/>
              </a:solidFill>
            </a:endParaRPr>
          </a:p>
          <a:p>
            <a:pPr eaLnBrk="0" hangingPunct="0"/>
            <a:r>
              <a:rPr lang="es-ES" altLang="es-ES" sz="1200" b="1" dirty="0">
                <a:solidFill>
                  <a:prstClr val="black"/>
                </a:solidFill>
                <a:latin typeface="Arial Unicode MS" pitchFamily="34" charset="-128"/>
                <a:ea typeface="Arial Unicode MS" pitchFamily="34" charset="-128"/>
                <a:cs typeface="Arial Unicode MS" pitchFamily="34" charset="-128"/>
              </a:rPr>
              <a:t>Dirección General de Agricultura y Ganadería</a:t>
            </a:r>
          </a:p>
          <a:p>
            <a:pPr eaLnBrk="0" hangingPunct="0"/>
            <a:r>
              <a:rPr lang="es-ES_tradnl" altLang="es-ES" sz="1200" b="1" dirty="0">
                <a:solidFill>
                  <a:prstClr val="black"/>
                </a:solidFill>
                <a:latin typeface="Arial Unicode MS" pitchFamily="34" charset="-128"/>
                <a:ea typeface="Arial Unicode MS" pitchFamily="34" charset="-128"/>
                <a:cs typeface="Arial Unicode MS" pitchFamily="34" charset="-128"/>
              </a:rPr>
              <a:t>Servicio de Gestión de Derechos de Pago de la PAC</a:t>
            </a:r>
            <a:endParaRPr lang="es-ES" altLang="es-ES" sz="1200" dirty="0">
              <a:solidFill>
                <a:prstClr val="black"/>
              </a:solidFill>
            </a:endParaRPr>
          </a:p>
        </p:txBody>
      </p:sp>
      <p:sp>
        <p:nvSpPr>
          <p:cNvPr id="8" name="Rectángulo 7"/>
          <p:cNvSpPr/>
          <p:nvPr/>
        </p:nvSpPr>
        <p:spPr bwMode="auto">
          <a:xfrm>
            <a:off x="1592943" y="1156261"/>
            <a:ext cx="1563915" cy="5561781"/>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a:r>
              <a:rPr lang="es-ES_tradnl" sz="2000" b="1" dirty="0">
                <a:solidFill>
                  <a:prstClr val="black"/>
                </a:solidFill>
                <a:latin typeface="Arial Unicode MS" pitchFamily="34" charset="-128"/>
                <a:ea typeface="Arial Unicode MS" pitchFamily="34" charset="-128"/>
                <a:cs typeface="Arial Unicode MS" pitchFamily="34" charset="-128"/>
              </a:rPr>
              <a:t>RESERVA NACIONAL </a:t>
            </a:r>
            <a:endParaRPr lang="es-ES" sz="2000" b="1" dirty="0">
              <a:solidFill>
                <a:prstClr val="black"/>
              </a:solidFill>
              <a:latin typeface="Arial Unicode MS" pitchFamily="34" charset="-128"/>
              <a:ea typeface="Arial Unicode MS" pitchFamily="34" charset="-128"/>
              <a:cs typeface="Arial Unicode MS" pitchFamily="34" charset="-128"/>
            </a:endParaRPr>
          </a:p>
        </p:txBody>
      </p:sp>
      <p:sp>
        <p:nvSpPr>
          <p:cNvPr id="9" name="Pentágono 8"/>
          <p:cNvSpPr/>
          <p:nvPr/>
        </p:nvSpPr>
        <p:spPr bwMode="auto">
          <a:xfrm>
            <a:off x="3275930" y="1156261"/>
            <a:ext cx="409000" cy="5561781"/>
          </a:xfrm>
          <a:prstGeom prst="homePlate">
            <a:avLst/>
          </a:prstGeom>
          <a:solidFill>
            <a:srgbClr val="0070C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0" name="Rectángulo redondeado 9"/>
          <p:cNvSpPr/>
          <p:nvPr/>
        </p:nvSpPr>
        <p:spPr bwMode="auto">
          <a:xfrm>
            <a:off x="3804003" y="1717986"/>
            <a:ext cx="6733368" cy="5000056"/>
          </a:xfrm>
          <a:prstGeom prst="roundRect">
            <a:avLst>
              <a:gd name="adj" fmla="val 2641"/>
            </a:avLst>
          </a:prstGeom>
          <a:noFill/>
          <a:ln>
            <a:solidFill>
              <a:srgbClr val="0070C0"/>
            </a:solid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s-ES" sz="2800" dirty="0">
              <a:solidFill>
                <a:prstClr val="black"/>
              </a:solidFill>
              <a:effectLst>
                <a:outerShdw blurRad="38100" dist="38100" dir="2700000" algn="tl">
                  <a:srgbClr val="000000">
                    <a:alpha val="43137"/>
                  </a:srgbClr>
                </a:outerShdw>
              </a:effectLst>
              <a:latin typeface="Segoe" pitchFamily="34" charset="0"/>
            </a:endParaRPr>
          </a:p>
        </p:txBody>
      </p:sp>
      <p:sp>
        <p:nvSpPr>
          <p:cNvPr id="12" name="Rectángulo 11"/>
          <p:cNvSpPr/>
          <p:nvPr/>
        </p:nvSpPr>
        <p:spPr bwMode="auto">
          <a:xfrm>
            <a:off x="3684929" y="1122364"/>
            <a:ext cx="6777798" cy="501164"/>
          </a:xfrm>
          <a:prstGeom prst="rect">
            <a:avLst/>
          </a:prstGeom>
          <a:solidFill>
            <a:schemeClr val="bg1">
              <a:lumMod val="85000"/>
            </a:schemeClr>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s-ES_tradnl" sz="2400" b="1" dirty="0">
                <a:solidFill>
                  <a:prstClr val="black"/>
                </a:solidFill>
                <a:latin typeface="Arial Unicode MS" pitchFamily="34" charset="-128"/>
                <a:ea typeface="Arial Unicode MS" pitchFamily="34" charset="-128"/>
                <a:cs typeface="Arial Unicode MS" pitchFamily="34" charset="-128"/>
              </a:rPr>
              <a:t>Requisitos generales</a:t>
            </a:r>
            <a:endParaRPr lang="es-ES" sz="2400" b="1" dirty="0">
              <a:solidFill>
                <a:prstClr val="black"/>
              </a:solidFill>
              <a:latin typeface="Arial Unicode MS" pitchFamily="34" charset="-128"/>
              <a:ea typeface="Arial Unicode MS" pitchFamily="34" charset="-128"/>
              <a:cs typeface="Arial Unicode MS" pitchFamily="34" charset="-128"/>
            </a:endParaRPr>
          </a:p>
        </p:txBody>
      </p:sp>
      <p:sp>
        <p:nvSpPr>
          <p:cNvPr id="11" name="Marcador de contenido 2"/>
          <p:cNvSpPr>
            <a:spLocks noGrp="1"/>
          </p:cNvSpPr>
          <p:nvPr>
            <p:ph idx="1"/>
          </p:nvPr>
        </p:nvSpPr>
        <p:spPr>
          <a:xfrm>
            <a:off x="3359697" y="1623529"/>
            <a:ext cx="7177674" cy="5094513"/>
          </a:xfrm>
          <a:solidFill>
            <a:schemeClr val="bg1"/>
          </a:solidFill>
        </p:spPr>
        <p:txBody>
          <a:bodyPr>
            <a:normAutofit fontScale="92500" lnSpcReduction="10000"/>
          </a:bodyPr>
          <a:lstStyle/>
          <a:p>
            <a:pPr algn="just"/>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Ser </a:t>
            </a:r>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agricultor activo </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titular de explotación agraria y estar incorporado y ejercer como responsable de la explotación, asumiendo el control efectivo y a largo plazo, la gestión diaria y el riesgo empresarial.</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Estar dado de alta en el régimen de la Seguridad Social como trabajador por cuenta propia o autónomo en la actividad agraria.</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Disponer de hectáreas subvencionables</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 a efectos de la ayuda básica a la renta para la sostenibilidad.</a:t>
            </a:r>
          </a:p>
          <a:p>
            <a:pPr algn="just"/>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El plazo de Solicitud a la Reserva Nacional es concordante con el de Solicitud Única.(Se admiten hasta 25 días naturales con una reducción del </a:t>
            </a:r>
            <a:r>
              <a:rPr lang="es-ES_tradnl" sz="1600" b="1" dirty="0">
                <a:latin typeface="Arial Unicode MS" panose="020B0604020202020204" pitchFamily="34" charset="-128"/>
                <a:ea typeface="Arial Unicode MS" panose="020B0604020202020204" pitchFamily="34" charset="-128"/>
                <a:cs typeface="Arial Unicode MS" panose="020B0604020202020204" pitchFamily="34" charset="-128"/>
              </a:rPr>
              <a:t>1%</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 del importe por día hábil que se sobrepase, salvo fuerza mayor y </a:t>
            </a:r>
            <a:r>
              <a:rPr lang="es-ES_tradnl" sz="1600" dirty="0" err="1">
                <a:latin typeface="Arial Unicode MS" panose="020B0604020202020204" pitchFamily="34" charset="-128"/>
                <a:ea typeface="Arial Unicode MS" panose="020B0604020202020204" pitchFamily="34" charset="-128"/>
                <a:cs typeface="Arial Unicode MS" panose="020B0604020202020204" pitchFamily="34" charset="-128"/>
              </a:rPr>
              <a:t>circ</a:t>
            </a:r>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 excepcionales).</a:t>
            </a:r>
          </a:p>
          <a:p>
            <a:pPr algn="just"/>
            <a:r>
              <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rPr>
              <a:t>La superficie por la que se solicitan derechos debe estar a disposición del solicitante a fecha de finalización del plazo de modificación de la Solicitud Única.</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Acreditar </a:t>
            </a:r>
            <a:r>
              <a:rPr lang="es-ES" sz="1600" b="1" dirty="0">
                <a:latin typeface="Arial Unicode MS" panose="020B0604020202020204" pitchFamily="34" charset="-128"/>
                <a:ea typeface="Arial Unicode MS" panose="020B0604020202020204" pitchFamily="34" charset="-128"/>
                <a:cs typeface="Arial Unicode MS" panose="020B0604020202020204" pitchFamily="34" charset="-128"/>
              </a:rPr>
              <a:t>formación / capacitación agraria</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para cuya determinación se conjugarán criterios de formación lectiva o capacitación profesional, con un mínimo de 150h lectivas.</a:t>
            </a:r>
          </a:p>
          <a:p>
            <a:pPr algn="just"/>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Los derechos asignados por la RN (tanto nuevos derechos como aquellos cuyos importes se hayan visto incrementados hasta el VMR, </a:t>
            </a:r>
            <a:r>
              <a:rPr lang="es-ES" sz="1600" b="1" u="sng" dirty="0">
                <a:latin typeface="Arial Unicode MS" panose="020B0604020202020204" pitchFamily="34" charset="-128"/>
                <a:ea typeface="Arial Unicode MS" panose="020B0604020202020204" pitchFamily="34" charset="-128"/>
                <a:cs typeface="Arial Unicode MS" panose="020B0604020202020204" pitchFamily="34" charset="-128"/>
              </a:rPr>
              <a:t>deberán ser activados y no podrán ser cedidos en la campaña de asignación y las 4 campañas de cesiones siguientes</a:t>
            </a:r>
            <a:r>
              <a:rPr lang="es-ES" sz="1600" dirty="0">
                <a:latin typeface="Arial Unicode MS" panose="020B0604020202020204" pitchFamily="34" charset="-128"/>
                <a:ea typeface="Arial Unicode MS" panose="020B0604020202020204" pitchFamily="34" charset="-128"/>
                <a:cs typeface="Arial Unicode MS" panose="020B0604020202020204" pitchFamily="34" charset="-128"/>
              </a:rPr>
              <a:t> (Excepción: sucesiones intervivos o mortis causa por fuerza mayor, así como los cambios de denominación).</a:t>
            </a:r>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s-E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s-ES_tradnl"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just">
              <a:buNone/>
            </a:pPr>
            <a:endParaRPr lang="es-ES_tradnl" sz="2000" dirty="0"/>
          </a:p>
        </p:txBody>
      </p:sp>
    </p:spTree>
    <p:extLst>
      <p:ext uri="{BB962C8B-B14F-4D97-AF65-F5344CB8AC3E}">
        <p14:creationId xmlns:p14="http://schemas.microsoft.com/office/powerpoint/2010/main" val="1800710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3897</TotalTime>
  <Words>6647</Words>
  <Application>Microsoft Office PowerPoint</Application>
  <PresentationFormat>Panorámica</PresentationFormat>
  <Paragraphs>474</Paragraphs>
  <Slides>37</Slides>
  <Notes>10</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37</vt:i4>
      </vt:variant>
    </vt:vector>
  </HeadingPairs>
  <TitlesOfParts>
    <vt:vector size="49" baseType="lpstr">
      <vt:lpstr>Arial Unicode MS</vt:lpstr>
      <vt:lpstr>Arabic Typesetting</vt:lpstr>
      <vt:lpstr>Arial</vt:lpstr>
      <vt:lpstr>Arial Black</vt:lpstr>
      <vt:lpstr>Calibri</vt:lpstr>
      <vt:lpstr>Calibri (Cuerpo)</vt:lpstr>
      <vt:lpstr>Calibri Light</vt:lpstr>
      <vt:lpstr>Courier New</vt:lpstr>
      <vt:lpstr>HelveticaNeueLT-Roman</vt:lpstr>
      <vt:lpstr>Segoe</vt:lpstr>
      <vt:lpstr>Wingdings</vt:lpstr>
      <vt:lpstr>Tema de Office</vt:lpstr>
      <vt:lpstr>AYUDA BÁSICA A LA RENTA PARA LA SOSTENIBILIDAD C. 2024</vt:lpstr>
      <vt:lpstr>AYUDA BÁSICA A LA RENTA PARA LA SOSTENIBILIDAD C.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JCCM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JESUS DARIO RAMOS CALDERON</dc:creator>
  <cp:lastModifiedBy>JESUS DARIO RAMOS CALDERON</cp:lastModifiedBy>
  <cp:revision>143</cp:revision>
  <dcterms:created xsi:type="dcterms:W3CDTF">2021-01-26T12:17:53Z</dcterms:created>
  <dcterms:modified xsi:type="dcterms:W3CDTF">2024-02-07T09:59:29Z</dcterms:modified>
</cp:coreProperties>
</file>